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5"/>
  </p:sldMasterIdLst>
  <p:notesMasterIdLst>
    <p:notesMasterId r:id="rId7"/>
  </p:notesMasterIdLst>
  <p:handoutMasterIdLst>
    <p:handoutMasterId r:id="rId8"/>
  </p:handoutMasterIdLst>
  <p:sldIdLst>
    <p:sldId id="259" r:id="rId6"/>
  </p:sldIdLst>
  <p:sldSz cx="42976800" cy="16002000"/>
  <p:notesSz cx="10134600" cy="15621000"/>
  <p:defaultTextStyle>
    <a:defPPr>
      <a:defRPr lang="en-US"/>
    </a:defPPr>
    <a:lvl1pPr algn="l" rtl="0" fontAlgn="base">
      <a:spcBef>
        <a:spcPct val="0"/>
      </a:spcBef>
      <a:spcAft>
        <a:spcPct val="0"/>
      </a:spcAft>
      <a:defRPr sz="6600" kern="1200">
        <a:solidFill>
          <a:schemeClr val="tx1"/>
        </a:solidFill>
        <a:latin typeface="Arial" charset="0"/>
        <a:ea typeface="+mn-ea"/>
        <a:cs typeface="Arial" charset="0"/>
      </a:defRPr>
    </a:lvl1pPr>
    <a:lvl2pPr marL="457200" algn="l" rtl="0" fontAlgn="base">
      <a:spcBef>
        <a:spcPct val="0"/>
      </a:spcBef>
      <a:spcAft>
        <a:spcPct val="0"/>
      </a:spcAft>
      <a:defRPr sz="6600" kern="1200">
        <a:solidFill>
          <a:schemeClr val="tx1"/>
        </a:solidFill>
        <a:latin typeface="Arial" charset="0"/>
        <a:ea typeface="+mn-ea"/>
        <a:cs typeface="Arial" charset="0"/>
      </a:defRPr>
    </a:lvl2pPr>
    <a:lvl3pPr marL="914400" algn="l" rtl="0" fontAlgn="base">
      <a:spcBef>
        <a:spcPct val="0"/>
      </a:spcBef>
      <a:spcAft>
        <a:spcPct val="0"/>
      </a:spcAft>
      <a:defRPr sz="6600" kern="1200">
        <a:solidFill>
          <a:schemeClr val="tx1"/>
        </a:solidFill>
        <a:latin typeface="Arial" charset="0"/>
        <a:ea typeface="+mn-ea"/>
        <a:cs typeface="Arial" charset="0"/>
      </a:defRPr>
    </a:lvl3pPr>
    <a:lvl4pPr marL="1371600" algn="l" rtl="0" fontAlgn="base">
      <a:spcBef>
        <a:spcPct val="0"/>
      </a:spcBef>
      <a:spcAft>
        <a:spcPct val="0"/>
      </a:spcAft>
      <a:defRPr sz="6600" kern="1200">
        <a:solidFill>
          <a:schemeClr val="tx1"/>
        </a:solidFill>
        <a:latin typeface="Arial" charset="0"/>
        <a:ea typeface="+mn-ea"/>
        <a:cs typeface="Arial" charset="0"/>
      </a:defRPr>
    </a:lvl4pPr>
    <a:lvl5pPr marL="1828800" algn="l" rtl="0" fontAlgn="base">
      <a:spcBef>
        <a:spcPct val="0"/>
      </a:spcBef>
      <a:spcAft>
        <a:spcPct val="0"/>
      </a:spcAft>
      <a:defRPr sz="6600" kern="1200">
        <a:solidFill>
          <a:schemeClr val="tx1"/>
        </a:solidFill>
        <a:latin typeface="Arial" charset="0"/>
        <a:ea typeface="+mn-ea"/>
        <a:cs typeface="Arial" charset="0"/>
      </a:defRPr>
    </a:lvl5pPr>
    <a:lvl6pPr marL="2286000" algn="l" defTabSz="914400" rtl="0" eaLnBrk="1" latinLnBrk="0" hangingPunct="1">
      <a:defRPr sz="6600" kern="1200">
        <a:solidFill>
          <a:schemeClr val="tx1"/>
        </a:solidFill>
        <a:latin typeface="Arial" charset="0"/>
        <a:ea typeface="+mn-ea"/>
        <a:cs typeface="Arial" charset="0"/>
      </a:defRPr>
    </a:lvl6pPr>
    <a:lvl7pPr marL="2743200" algn="l" defTabSz="914400" rtl="0" eaLnBrk="1" latinLnBrk="0" hangingPunct="1">
      <a:defRPr sz="6600" kern="1200">
        <a:solidFill>
          <a:schemeClr val="tx1"/>
        </a:solidFill>
        <a:latin typeface="Arial" charset="0"/>
        <a:ea typeface="+mn-ea"/>
        <a:cs typeface="Arial" charset="0"/>
      </a:defRPr>
    </a:lvl7pPr>
    <a:lvl8pPr marL="3200400" algn="l" defTabSz="914400" rtl="0" eaLnBrk="1" latinLnBrk="0" hangingPunct="1">
      <a:defRPr sz="6600" kern="1200">
        <a:solidFill>
          <a:schemeClr val="tx1"/>
        </a:solidFill>
        <a:latin typeface="Arial" charset="0"/>
        <a:ea typeface="+mn-ea"/>
        <a:cs typeface="Arial" charset="0"/>
      </a:defRPr>
    </a:lvl8pPr>
    <a:lvl9pPr marL="3657600" algn="l" defTabSz="914400" rtl="0" eaLnBrk="1" latinLnBrk="0" hangingPunct="1">
      <a:defRPr sz="6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920">
          <p15:clr>
            <a:srgbClr val="A4A3A4"/>
          </p15:clr>
        </p15:guide>
        <p15:guide id="2" pos="3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FFD6"/>
    <a:srgbClr val="00CC66"/>
    <a:srgbClr val="FFF8BB"/>
    <a:srgbClr val="FFFFAB"/>
    <a:srgbClr val="FFFFEB"/>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5676B5-2971-47D6-A0ED-B49919537956}" v="29" dt="2022-10-28T16:18:42.978"/>
  </p1510:revLst>
</p1510:revInfo>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04" autoAdjust="0"/>
    <p:restoredTop sz="96357" autoAdjust="0"/>
  </p:normalViewPr>
  <p:slideViewPr>
    <p:cSldViewPr snapToGrid="0" showGuides="1">
      <p:cViewPr varScale="1">
        <p:scale>
          <a:sx n="20" d="100"/>
          <a:sy n="20" d="100"/>
        </p:scale>
        <p:origin x="264" y="43"/>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6" d="100"/>
          <a:sy n="96" d="100"/>
        </p:scale>
        <p:origin x="-2988" y="-90"/>
      </p:cViewPr>
      <p:guideLst>
        <p:guide orient="horz" pos="4920"/>
        <p:guide pos="3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391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t" anchorCtr="0" compatLnSpc="1">
            <a:prstTxWarp prst="textNoShape">
              <a:avLst/>
            </a:prstTxWarp>
          </a:bodyPr>
          <a:lstStyle>
            <a:lvl1pPr defTabSz="1471613">
              <a:defRPr sz="1900"/>
            </a:lvl1pPr>
          </a:lstStyle>
          <a:p>
            <a:endParaRPr lang="en-US"/>
          </a:p>
        </p:txBody>
      </p:sp>
      <p:sp>
        <p:nvSpPr>
          <p:cNvPr id="15363" name="Rectangle 3"/>
          <p:cNvSpPr>
            <a:spLocks noGrp="1" noChangeArrowheads="1"/>
          </p:cNvSpPr>
          <p:nvPr>
            <p:ph type="dt" sz="quarter" idx="1"/>
          </p:nvPr>
        </p:nvSpPr>
        <p:spPr bwMode="auto">
          <a:xfrm>
            <a:off x="5741988" y="0"/>
            <a:ext cx="4391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t" anchorCtr="0" compatLnSpc="1">
            <a:prstTxWarp prst="textNoShape">
              <a:avLst/>
            </a:prstTxWarp>
          </a:bodyPr>
          <a:lstStyle>
            <a:lvl1pPr algn="r" defTabSz="1471613">
              <a:defRPr sz="1900"/>
            </a:lvl1pPr>
          </a:lstStyle>
          <a:p>
            <a:endParaRPr lang="en-US"/>
          </a:p>
        </p:txBody>
      </p:sp>
      <p:sp>
        <p:nvSpPr>
          <p:cNvPr id="15364" name="Rectangle 4"/>
          <p:cNvSpPr>
            <a:spLocks noGrp="1" noChangeArrowheads="1"/>
          </p:cNvSpPr>
          <p:nvPr>
            <p:ph type="ftr" sz="quarter" idx="2"/>
          </p:nvPr>
        </p:nvSpPr>
        <p:spPr bwMode="auto">
          <a:xfrm>
            <a:off x="0" y="14838363"/>
            <a:ext cx="4391025"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b" anchorCtr="0" compatLnSpc="1">
            <a:prstTxWarp prst="textNoShape">
              <a:avLst/>
            </a:prstTxWarp>
          </a:bodyPr>
          <a:lstStyle>
            <a:lvl1pPr defTabSz="1471613">
              <a:defRPr sz="1900"/>
            </a:lvl1pPr>
          </a:lstStyle>
          <a:p>
            <a:endParaRPr lang="en-US"/>
          </a:p>
        </p:txBody>
      </p:sp>
      <p:sp>
        <p:nvSpPr>
          <p:cNvPr id="15365" name="Rectangle 5"/>
          <p:cNvSpPr>
            <a:spLocks noGrp="1" noChangeArrowheads="1"/>
          </p:cNvSpPr>
          <p:nvPr>
            <p:ph type="sldNum" sz="quarter" idx="3"/>
          </p:nvPr>
        </p:nvSpPr>
        <p:spPr bwMode="auto">
          <a:xfrm>
            <a:off x="5741988" y="14838363"/>
            <a:ext cx="4391025"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b" anchorCtr="0" compatLnSpc="1">
            <a:prstTxWarp prst="textNoShape">
              <a:avLst/>
            </a:prstTxWarp>
          </a:bodyPr>
          <a:lstStyle>
            <a:lvl1pPr algn="r" defTabSz="1471613">
              <a:defRPr sz="1900"/>
            </a:lvl1pPr>
          </a:lstStyle>
          <a:p>
            <a:fld id="{4EB55791-82D5-4DFC-9751-7FC9C3D3D260}" type="slidenum">
              <a:rPr lang="en-US"/>
              <a:pPr/>
              <a:t>‹#›</a:t>
            </a:fld>
            <a:endParaRPr lang="en-US"/>
          </a:p>
        </p:txBody>
      </p:sp>
    </p:spTree>
    <p:extLst>
      <p:ext uri="{BB962C8B-B14F-4D97-AF65-F5344CB8AC3E}">
        <p14:creationId xmlns:p14="http://schemas.microsoft.com/office/powerpoint/2010/main" val="2801413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3910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idx="1"/>
          </p:nvPr>
        </p:nvSpPr>
        <p:spPr bwMode="auto">
          <a:xfrm>
            <a:off x="5740400" y="0"/>
            <a:ext cx="43926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Rot="1" noChangeAspect="1" noChangeArrowheads="1" noTextEdit="1"/>
          </p:cNvSpPr>
          <p:nvPr>
            <p:ph type="sldImg" idx="2"/>
          </p:nvPr>
        </p:nvSpPr>
        <p:spPr bwMode="auto">
          <a:xfrm>
            <a:off x="-2798763" y="1171575"/>
            <a:ext cx="15732126" cy="58578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1012825" y="7419975"/>
            <a:ext cx="810895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534" name="Rectangle 6"/>
          <p:cNvSpPr>
            <a:spLocks noGrp="1" noChangeArrowheads="1"/>
          </p:cNvSpPr>
          <p:nvPr>
            <p:ph type="ftr" sz="quarter" idx="4"/>
          </p:nvPr>
        </p:nvSpPr>
        <p:spPr bwMode="auto">
          <a:xfrm>
            <a:off x="0" y="14836775"/>
            <a:ext cx="43910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5" name="Rectangle 7"/>
          <p:cNvSpPr>
            <a:spLocks noGrp="1" noChangeArrowheads="1"/>
          </p:cNvSpPr>
          <p:nvPr>
            <p:ph type="sldNum" sz="quarter" idx="5"/>
          </p:nvPr>
        </p:nvSpPr>
        <p:spPr bwMode="auto">
          <a:xfrm>
            <a:off x="5740400" y="14836775"/>
            <a:ext cx="43926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3CFCDEA-EE05-41EC-8D0B-54EAF0E03A41}" type="slidenum">
              <a:rPr lang="en-US"/>
              <a:pPr/>
              <a:t>‹#›</a:t>
            </a:fld>
            <a:endParaRPr lang="en-US"/>
          </a:p>
        </p:txBody>
      </p:sp>
    </p:spTree>
    <p:extLst>
      <p:ext uri="{BB962C8B-B14F-4D97-AF65-F5344CB8AC3E}">
        <p14:creationId xmlns:p14="http://schemas.microsoft.com/office/powerpoint/2010/main" val="1749139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48A474-B6F7-42DE-B8FC-11C1BBE73288}" type="slidenum">
              <a:rPr lang="en-US"/>
              <a:pPr/>
              <a:t>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38174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mayoweb.mayo.edu/sp-forms/mc0900-mc0999/mc0914-29.pdf"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5E1FE1BA-45BA-4F85-B054-0D0C670D8405}"/>
              </a:ext>
            </a:extLst>
          </p:cNvPr>
          <p:cNvSpPr/>
          <p:nvPr userDrawn="1"/>
        </p:nvSpPr>
        <p:spPr>
          <a:xfrm>
            <a:off x="0" y="2670629"/>
            <a:ext cx="42976800" cy="13331371"/>
          </a:xfrm>
          <a:custGeom>
            <a:avLst/>
            <a:gdLst>
              <a:gd name="connsiteX0" fmla="*/ 0 w 42976800"/>
              <a:gd name="connsiteY0" fmla="*/ 0 h 13347292"/>
              <a:gd name="connsiteX1" fmla="*/ 501444 w 42976800"/>
              <a:gd name="connsiteY1" fmla="*/ 0 h 13347292"/>
              <a:gd name="connsiteX2" fmla="*/ 501444 w 42976800"/>
              <a:gd name="connsiteY2" fmla="*/ 12860596 h 13347292"/>
              <a:gd name="connsiteX3" fmla="*/ 42504852 w 42976800"/>
              <a:gd name="connsiteY3" fmla="*/ 12860596 h 13347292"/>
              <a:gd name="connsiteX4" fmla="*/ 42504852 w 42976800"/>
              <a:gd name="connsiteY4" fmla="*/ 0 h 13347292"/>
              <a:gd name="connsiteX5" fmla="*/ 42976800 w 42976800"/>
              <a:gd name="connsiteY5" fmla="*/ 0 h 13347292"/>
              <a:gd name="connsiteX6" fmla="*/ 42976800 w 42976800"/>
              <a:gd name="connsiteY6" fmla="*/ 13347292 h 13347292"/>
              <a:gd name="connsiteX7" fmla="*/ 0 w 42976800"/>
              <a:gd name="connsiteY7" fmla="*/ 13347292 h 13347292"/>
              <a:gd name="connsiteX8" fmla="*/ 0 w 42976800"/>
              <a:gd name="connsiteY8" fmla="*/ 0 h 1334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76800" h="13347292">
                <a:moveTo>
                  <a:pt x="0" y="0"/>
                </a:moveTo>
                <a:lnTo>
                  <a:pt x="501444" y="0"/>
                </a:lnTo>
                <a:lnTo>
                  <a:pt x="501444" y="12860596"/>
                </a:lnTo>
                <a:lnTo>
                  <a:pt x="42504852" y="12860596"/>
                </a:lnTo>
                <a:lnTo>
                  <a:pt x="42504852" y="0"/>
                </a:lnTo>
                <a:lnTo>
                  <a:pt x="42976800" y="0"/>
                </a:lnTo>
                <a:lnTo>
                  <a:pt x="42976800" y="13347292"/>
                </a:lnTo>
                <a:lnTo>
                  <a:pt x="0" y="13347292"/>
                </a:lnTo>
                <a:lnTo>
                  <a:pt x="0" y="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30DDDCE8-2E0F-F74A-B8B9-6855352A3C2F}"/>
              </a:ext>
            </a:extLst>
          </p:cNvPr>
          <p:cNvSpPr txBox="1"/>
          <p:nvPr userDrawn="1"/>
        </p:nvSpPr>
        <p:spPr>
          <a:xfrm>
            <a:off x="4377225" y="14474320"/>
            <a:ext cx="8598079" cy="584775"/>
          </a:xfrm>
          <a:prstGeom prst="rect">
            <a:avLst/>
          </a:prstGeom>
          <a:noFill/>
        </p:spPr>
        <p:txBody>
          <a:bodyPr wrap="square" rtlCol="0">
            <a:spAutoFit/>
          </a:bodyPr>
          <a:lstStyle/>
          <a:p>
            <a:pPr algn="l"/>
            <a:r>
              <a:rPr lang="en-US" sz="3200" dirty="0"/>
              <a:t>Copyright belongs in bottom left hand corner.</a:t>
            </a:r>
          </a:p>
        </p:txBody>
      </p:sp>
      <p:sp>
        <p:nvSpPr>
          <p:cNvPr id="5" name="Rectangle 4">
            <a:extLst>
              <a:ext uri="{FF2B5EF4-FFF2-40B4-BE49-F238E27FC236}">
                <a16:creationId xmlns:a16="http://schemas.microsoft.com/office/drawing/2014/main" id="{8777F4F4-4083-D847-947D-40616630ED09}"/>
              </a:ext>
            </a:extLst>
          </p:cNvPr>
          <p:cNvSpPr/>
          <p:nvPr userDrawn="1"/>
        </p:nvSpPr>
        <p:spPr>
          <a:xfrm>
            <a:off x="16184880" y="3220290"/>
            <a:ext cx="10607040" cy="5509200"/>
          </a:xfrm>
          <a:prstGeom prst="rect">
            <a:avLst/>
          </a:prstGeom>
        </p:spPr>
        <p:txBody>
          <a:bodyPr wrap="square">
            <a:spAutoFit/>
          </a:bodyPr>
          <a:lstStyle/>
          <a:p>
            <a:pPr algn="l"/>
            <a:r>
              <a:rPr lang="en-US" sz="3200" b="1" dirty="0"/>
              <a:t>Poster Header (Brand Safe Area): </a:t>
            </a:r>
            <a:r>
              <a:rPr lang="en-US" sz="3200" dirty="0"/>
              <a:t>The banner/header should ONLY contain the Mayo Clinic logo, title and author/affiliation text. Title/author text boxes may be stretched left and right to fit copy but should not move vertically. No other logos, photos, images, patterns or art are allowed within this area. </a:t>
            </a:r>
          </a:p>
          <a:p>
            <a:pPr algn="l"/>
            <a:endParaRPr lang="en-US" sz="3200" dirty="0"/>
          </a:p>
          <a:p>
            <a:pPr algn="l"/>
            <a:r>
              <a:rPr lang="en-US" sz="3200" b="1" i="0" dirty="0"/>
              <a:t>Poster Body: </a:t>
            </a:r>
            <a:r>
              <a:rPr lang="en-US" sz="3200" dirty="0"/>
              <a:t>Your text, figures, tables and graphs should appear within this area. View guides to see the required border space. No photos, illustrations, patterns or graphics are allowed in the background of the poster.</a:t>
            </a:r>
          </a:p>
        </p:txBody>
      </p:sp>
      <p:sp>
        <p:nvSpPr>
          <p:cNvPr id="13" name="TextBox 12">
            <a:extLst>
              <a:ext uri="{FF2B5EF4-FFF2-40B4-BE49-F238E27FC236}">
                <a16:creationId xmlns:a16="http://schemas.microsoft.com/office/drawing/2014/main" id="{BBC5002B-0317-4542-BB0E-9E3B79B2561F}"/>
              </a:ext>
            </a:extLst>
          </p:cNvPr>
          <p:cNvSpPr txBox="1"/>
          <p:nvPr userDrawn="1"/>
        </p:nvSpPr>
        <p:spPr>
          <a:xfrm>
            <a:off x="30149801" y="13097076"/>
            <a:ext cx="8654780" cy="2062103"/>
          </a:xfrm>
          <a:prstGeom prst="rect">
            <a:avLst/>
          </a:prstGeom>
          <a:noFill/>
        </p:spPr>
        <p:txBody>
          <a:bodyPr wrap="square" rtlCol="0">
            <a:spAutoFit/>
          </a:bodyPr>
          <a:lstStyle/>
          <a:p>
            <a:pPr algn="l"/>
            <a:r>
              <a:rPr lang="en-US" sz="3200" dirty="0"/>
              <a:t>Affiliate/Partner Logos: A logo representing another non-Mayo listed contributing affiliation or partner may be placed in the bottom right corner within yellow guideline spaces.</a:t>
            </a:r>
          </a:p>
        </p:txBody>
      </p:sp>
      <p:sp>
        <p:nvSpPr>
          <p:cNvPr id="18" name="TextBox 17">
            <a:extLst>
              <a:ext uri="{FF2B5EF4-FFF2-40B4-BE49-F238E27FC236}">
                <a16:creationId xmlns:a16="http://schemas.microsoft.com/office/drawing/2014/main" id="{716FFEC1-A249-294C-9968-A8F77C818C73}"/>
              </a:ext>
            </a:extLst>
          </p:cNvPr>
          <p:cNvSpPr txBox="1"/>
          <p:nvPr userDrawn="1"/>
        </p:nvSpPr>
        <p:spPr>
          <a:xfrm>
            <a:off x="14109846" y="13097076"/>
            <a:ext cx="14757105" cy="769441"/>
          </a:xfrm>
          <a:prstGeom prst="rect">
            <a:avLst/>
          </a:prstGeom>
          <a:noFill/>
        </p:spPr>
        <p:txBody>
          <a:bodyPr wrap="square" rtlCol="0">
            <a:spAutoFit/>
          </a:bodyPr>
          <a:lstStyle/>
          <a:p>
            <a:pPr algn="ctr"/>
            <a:r>
              <a:rPr lang="en-US" sz="4400" b="1" dirty="0">
                <a:solidFill>
                  <a:srgbClr val="FF0000"/>
                </a:solidFill>
              </a:rPr>
              <a:t>THIS TEMPLATE IS HALF SIZE</a:t>
            </a:r>
          </a:p>
        </p:txBody>
      </p:sp>
      <p:sp>
        <p:nvSpPr>
          <p:cNvPr id="21" name="Rectangle 20">
            <a:extLst>
              <a:ext uri="{FF2B5EF4-FFF2-40B4-BE49-F238E27FC236}">
                <a16:creationId xmlns:a16="http://schemas.microsoft.com/office/drawing/2014/main" id="{6F9BC165-8C40-BA45-9B06-2439CD8A02A0}"/>
              </a:ext>
            </a:extLst>
          </p:cNvPr>
          <p:cNvSpPr>
            <a:spLocks noChangeAspect="1"/>
          </p:cNvSpPr>
          <p:nvPr userDrawn="1"/>
        </p:nvSpPr>
        <p:spPr bwMode="auto">
          <a:xfrm>
            <a:off x="41443175" y="14468300"/>
            <a:ext cx="1049786" cy="1051560"/>
          </a:xfrm>
          <a:prstGeom prst="rect">
            <a:avLst/>
          </a:prstGeom>
          <a:noFill/>
          <a:ln w="76200">
            <a:solidFill>
              <a:schemeClr val="accent3"/>
            </a:solidFill>
          </a:ln>
        </p:spPr>
        <p:style>
          <a:lnRef idx="2">
            <a:schemeClr val="accent1"/>
          </a:lnRef>
          <a:fillRef idx="1">
            <a:schemeClr val="lt1"/>
          </a:fillRef>
          <a:effectRef idx="0">
            <a:schemeClr val="accent1"/>
          </a:effectRef>
          <a:fontRef idx="minor">
            <a:schemeClr val="dk1"/>
          </a:fontRef>
        </p:style>
        <p:txBody>
          <a:bodyPr vert="horz" wrap="square" lIns="137160" tIns="137160" rIns="137160" bIns="137160" numCol="1" rtlCol="0" anchor="t" anchorCtr="0" compatLnSpc="1">
            <a:prstTxWarp prst="textNoShape">
              <a:avLst/>
            </a:prstTxWarp>
            <a:spAutoFit/>
          </a:bodyPr>
          <a:lstStyle/>
          <a:p>
            <a:pPr marL="0" marR="0" indent="0" algn="l" defTabSz="3370263" rtl="0" eaLnBrk="1" fontAlgn="base" latinLnBrk="0" hangingPunct="1">
              <a:lnSpc>
                <a:spcPct val="100000"/>
              </a:lnSpc>
              <a:spcBef>
                <a:spcPct val="0"/>
              </a:spcBef>
              <a:spcAft>
                <a:spcPct val="0"/>
              </a:spcAft>
              <a:buClrTx/>
              <a:buSzTx/>
              <a:buFontTx/>
              <a:buNone/>
              <a:tabLst/>
            </a:pPr>
            <a:endParaRPr kumimoji="0" lang="en-US" sz="6600" b="0" i="0" u="none" strike="noStrike" cap="none" normalizeH="0" baseline="0">
              <a:ln>
                <a:noFill/>
              </a:ln>
              <a:solidFill>
                <a:schemeClr val="tx1"/>
              </a:solidFill>
              <a:effectLst/>
              <a:latin typeface="Arial" charset="0"/>
              <a:cs typeface="Arial" charset="0"/>
            </a:endParaRPr>
          </a:p>
        </p:txBody>
      </p:sp>
      <p:sp>
        <p:nvSpPr>
          <p:cNvPr id="22" name="Rectangle 21">
            <a:extLst>
              <a:ext uri="{FF2B5EF4-FFF2-40B4-BE49-F238E27FC236}">
                <a16:creationId xmlns:a16="http://schemas.microsoft.com/office/drawing/2014/main" id="{419E0438-EB3C-0847-B07F-ACBD6010CF9D}"/>
              </a:ext>
            </a:extLst>
          </p:cNvPr>
          <p:cNvSpPr>
            <a:spLocks noChangeAspect="1"/>
          </p:cNvSpPr>
          <p:nvPr userDrawn="1"/>
        </p:nvSpPr>
        <p:spPr bwMode="auto">
          <a:xfrm>
            <a:off x="40416480" y="14468300"/>
            <a:ext cx="1049786" cy="1051560"/>
          </a:xfrm>
          <a:prstGeom prst="rect">
            <a:avLst/>
          </a:prstGeom>
          <a:noFill/>
          <a:ln w="76200">
            <a:solidFill>
              <a:schemeClr val="accent3"/>
            </a:solidFill>
          </a:ln>
        </p:spPr>
        <p:style>
          <a:lnRef idx="2">
            <a:schemeClr val="accent1"/>
          </a:lnRef>
          <a:fillRef idx="1">
            <a:schemeClr val="lt1"/>
          </a:fillRef>
          <a:effectRef idx="0">
            <a:schemeClr val="accent1"/>
          </a:effectRef>
          <a:fontRef idx="minor">
            <a:schemeClr val="dk1"/>
          </a:fontRef>
        </p:style>
        <p:txBody>
          <a:bodyPr vert="horz" wrap="square" lIns="137160" tIns="137160" rIns="137160" bIns="137160" numCol="1" rtlCol="0" anchor="t" anchorCtr="0" compatLnSpc="1">
            <a:prstTxWarp prst="textNoShape">
              <a:avLst/>
            </a:prstTxWarp>
            <a:spAutoFit/>
          </a:bodyPr>
          <a:lstStyle/>
          <a:p>
            <a:pPr marL="0" marR="0" indent="0" algn="l" defTabSz="3370263" rtl="0" eaLnBrk="1" fontAlgn="base" latinLnBrk="0" hangingPunct="1">
              <a:lnSpc>
                <a:spcPct val="100000"/>
              </a:lnSpc>
              <a:spcBef>
                <a:spcPct val="0"/>
              </a:spcBef>
              <a:spcAft>
                <a:spcPct val="0"/>
              </a:spcAft>
              <a:buClrTx/>
              <a:buSzTx/>
              <a:buFontTx/>
              <a:buNone/>
              <a:tabLst/>
            </a:pPr>
            <a:endParaRPr kumimoji="0" lang="en-US" sz="6600" b="0" i="0" u="none" strike="noStrike" cap="none" normalizeH="0" baseline="0">
              <a:ln>
                <a:noFill/>
              </a:ln>
              <a:solidFill>
                <a:schemeClr val="tx1"/>
              </a:solidFill>
              <a:effectLst/>
              <a:latin typeface="Arial" charset="0"/>
              <a:cs typeface="Arial" charset="0"/>
            </a:endParaRPr>
          </a:p>
        </p:txBody>
      </p:sp>
      <p:sp>
        <p:nvSpPr>
          <p:cNvPr id="23" name="Rectangle 22">
            <a:extLst>
              <a:ext uri="{FF2B5EF4-FFF2-40B4-BE49-F238E27FC236}">
                <a16:creationId xmlns:a16="http://schemas.microsoft.com/office/drawing/2014/main" id="{56723305-6E86-C64F-BC18-469170663464}"/>
              </a:ext>
            </a:extLst>
          </p:cNvPr>
          <p:cNvSpPr>
            <a:spLocks noChangeAspect="1"/>
          </p:cNvSpPr>
          <p:nvPr userDrawn="1"/>
        </p:nvSpPr>
        <p:spPr bwMode="auto">
          <a:xfrm>
            <a:off x="39380160" y="14468300"/>
            <a:ext cx="1049786" cy="1051560"/>
          </a:xfrm>
          <a:prstGeom prst="rect">
            <a:avLst/>
          </a:prstGeom>
          <a:noFill/>
          <a:ln w="76200">
            <a:solidFill>
              <a:schemeClr val="accent3"/>
            </a:solidFill>
          </a:ln>
        </p:spPr>
        <p:style>
          <a:lnRef idx="2">
            <a:schemeClr val="accent1"/>
          </a:lnRef>
          <a:fillRef idx="1">
            <a:schemeClr val="lt1"/>
          </a:fillRef>
          <a:effectRef idx="0">
            <a:schemeClr val="accent1"/>
          </a:effectRef>
          <a:fontRef idx="minor">
            <a:schemeClr val="dk1"/>
          </a:fontRef>
        </p:style>
        <p:txBody>
          <a:bodyPr vert="horz" wrap="square" lIns="137160" tIns="137160" rIns="137160" bIns="137160" numCol="1" rtlCol="0" anchor="t" anchorCtr="0" compatLnSpc="1">
            <a:prstTxWarp prst="textNoShape">
              <a:avLst/>
            </a:prstTxWarp>
            <a:spAutoFit/>
          </a:bodyPr>
          <a:lstStyle/>
          <a:p>
            <a:pPr marL="0" marR="0" indent="0" algn="l" defTabSz="3370263" rtl="0" eaLnBrk="1" fontAlgn="base" latinLnBrk="0" hangingPunct="1">
              <a:lnSpc>
                <a:spcPct val="100000"/>
              </a:lnSpc>
              <a:spcBef>
                <a:spcPct val="0"/>
              </a:spcBef>
              <a:spcAft>
                <a:spcPct val="0"/>
              </a:spcAft>
              <a:buClrTx/>
              <a:buSzTx/>
              <a:buFontTx/>
              <a:buNone/>
              <a:tabLst/>
            </a:pPr>
            <a:endParaRPr kumimoji="0" lang="en-US" sz="6600" b="0" i="0" u="none" strike="noStrike" cap="none" normalizeH="0" baseline="0">
              <a:ln>
                <a:noFill/>
              </a:ln>
              <a:solidFill>
                <a:schemeClr val="tx1"/>
              </a:solidFill>
              <a:effectLst/>
              <a:latin typeface="Arial" charset="0"/>
              <a:cs typeface="Arial" charset="0"/>
            </a:endParaRPr>
          </a:p>
        </p:txBody>
      </p:sp>
      <p:sp>
        <p:nvSpPr>
          <p:cNvPr id="2" name="TextBox 1">
            <a:extLst>
              <a:ext uri="{FF2B5EF4-FFF2-40B4-BE49-F238E27FC236}">
                <a16:creationId xmlns:a16="http://schemas.microsoft.com/office/drawing/2014/main" id="{D6FF58CD-249F-4FBD-9E21-7A77AE6F8C0C}"/>
              </a:ext>
            </a:extLst>
          </p:cNvPr>
          <p:cNvSpPr txBox="1"/>
          <p:nvPr userDrawn="1"/>
        </p:nvSpPr>
        <p:spPr>
          <a:xfrm>
            <a:off x="9601200" y="596900"/>
            <a:ext cx="23774400" cy="1262380"/>
          </a:xfrm>
          <a:prstGeom prst="rect">
            <a:avLst/>
          </a:prstGeom>
          <a:noFill/>
          <a:ln w="28575">
            <a:solidFill>
              <a:schemeClr val="accent2"/>
            </a:solidFill>
          </a:ln>
        </p:spPr>
        <p:txBody>
          <a:bodyPr wrap="square" tIns="0" rtlCol="0">
            <a:noAutofit/>
          </a:bodyPr>
          <a:lstStyle/>
          <a:p>
            <a:pPr algn="ctr"/>
            <a:r>
              <a:rPr lang="en-US" sz="4000" b="1" dirty="0">
                <a:solidFill>
                  <a:schemeClr val="bg2"/>
                </a:solidFill>
              </a:rPr>
              <a:t>Poster title goes here Poster title goes here Poster title goes here</a:t>
            </a:r>
          </a:p>
        </p:txBody>
      </p:sp>
      <p:sp>
        <p:nvSpPr>
          <p:cNvPr id="26" name="TextBox 25">
            <a:extLst>
              <a:ext uri="{FF2B5EF4-FFF2-40B4-BE49-F238E27FC236}">
                <a16:creationId xmlns:a16="http://schemas.microsoft.com/office/drawing/2014/main" id="{24BE57BF-7477-49EA-9AE1-314B6008940F}"/>
              </a:ext>
            </a:extLst>
          </p:cNvPr>
          <p:cNvSpPr txBox="1"/>
          <p:nvPr userDrawn="1"/>
        </p:nvSpPr>
        <p:spPr>
          <a:xfrm>
            <a:off x="9601200" y="1869440"/>
            <a:ext cx="23774400" cy="786384"/>
          </a:xfrm>
          <a:prstGeom prst="rect">
            <a:avLst/>
          </a:prstGeom>
          <a:noFill/>
          <a:ln w="28575">
            <a:solidFill>
              <a:schemeClr val="accent2"/>
            </a:solidFill>
          </a:ln>
        </p:spPr>
        <p:txBody>
          <a:bodyPr wrap="square" tIns="45720" bIns="228600" rtlCol="0" anchor="b" anchorCtr="0">
            <a:noAutofit/>
          </a:bodyPr>
          <a:lstStyle/>
          <a:p>
            <a:pPr algn="ctr">
              <a:lnSpc>
                <a:spcPct val="90000"/>
              </a:lnSpc>
              <a:buClrTx/>
              <a:buSzTx/>
            </a:pPr>
            <a:r>
              <a:rPr lang="en-US" altLang="en-US" sz="1600" b="1">
                <a:solidFill>
                  <a:schemeClr val="bg1"/>
                </a:solidFill>
              </a:rPr>
              <a:t>Click to edit author/affiliation area</a:t>
            </a:r>
            <a:endParaRPr lang="en-US" altLang="en-US" sz="1600" b="1" dirty="0">
              <a:solidFill>
                <a:schemeClr val="bg1"/>
              </a:solidFill>
            </a:endParaRPr>
          </a:p>
        </p:txBody>
      </p:sp>
      <p:sp>
        <p:nvSpPr>
          <p:cNvPr id="15" name="Rectangle 14">
            <a:extLst>
              <a:ext uri="{FF2B5EF4-FFF2-40B4-BE49-F238E27FC236}">
                <a16:creationId xmlns:a16="http://schemas.microsoft.com/office/drawing/2014/main" id="{1FE0F136-D73A-7143-AB3F-546E251A6C61}"/>
              </a:ext>
            </a:extLst>
          </p:cNvPr>
          <p:cNvSpPr/>
          <p:nvPr userDrawn="1"/>
        </p:nvSpPr>
        <p:spPr>
          <a:xfrm>
            <a:off x="474663" y="571500"/>
            <a:ext cx="42044936" cy="1497330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C54702C4-407E-49F6-B340-6CF6D005B617}"/>
              </a:ext>
            </a:extLst>
          </p:cNvPr>
          <p:cNvSpPr txBox="1"/>
          <p:nvPr userDrawn="1"/>
        </p:nvSpPr>
        <p:spPr>
          <a:xfrm>
            <a:off x="35883849" y="672965"/>
            <a:ext cx="6575717" cy="1446550"/>
          </a:xfrm>
          <a:prstGeom prst="rect">
            <a:avLst/>
          </a:prstGeom>
          <a:noFill/>
        </p:spPr>
        <p:txBody>
          <a:bodyPr wrap="square" rtlCol="0">
            <a:spAutoFit/>
          </a:bodyPr>
          <a:lstStyle/>
          <a:p>
            <a:pPr algn="r"/>
            <a:r>
              <a:rPr lang="en-US" sz="4400" b="1" dirty="0">
                <a:solidFill>
                  <a:schemeClr val="accent3"/>
                </a:solidFill>
              </a:rPr>
              <a:t>NO IMAGES OR ART </a:t>
            </a:r>
            <a:br>
              <a:rPr lang="en-US" sz="4400" b="1" dirty="0">
                <a:solidFill>
                  <a:schemeClr val="accent3"/>
                </a:solidFill>
              </a:rPr>
            </a:br>
            <a:r>
              <a:rPr lang="en-US" sz="4400" b="1" dirty="0">
                <a:solidFill>
                  <a:schemeClr val="accent3"/>
                </a:solidFill>
              </a:rPr>
              <a:t>IN THIS AREA</a:t>
            </a:r>
          </a:p>
        </p:txBody>
      </p:sp>
      <p:sp>
        <p:nvSpPr>
          <p:cNvPr id="30" name="TextBox 29">
            <a:extLst>
              <a:ext uri="{FF2B5EF4-FFF2-40B4-BE49-F238E27FC236}">
                <a16:creationId xmlns:a16="http://schemas.microsoft.com/office/drawing/2014/main" id="{D2B0CFB8-095E-40AB-835C-E3D5ABD85B39}"/>
              </a:ext>
            </a:extLst>
          </p:cNvPr>
          <p:cNvSpPr txBox="1"/>
          <p:nvPr userDrawn="1"/>
        </p:nvSpPr>
        <p:spPr>
          <a:xfrm>
            <a:off x="38230628" y="2064774"/>
            <a:ext cx="4274223" cy="449826"/>
          </a:xfrm>
          <a:prstGeom prst="rect">
            <a:avLst/>
          </a:prstGeom>
          <a:noFill/>
          <a:ln w="28575">
            <a:noFill/>
          </a:ln>
        </p:spPr>
        <p:txBody>
          <a:bodyPr wrap="square" tIns="91440" bIns="91440" rtlCol="0" anchor="b" anchorCtr="0">
            <a:noAutofit/>
          </a:bodyPr>
          <a:lstStyle>
            <a:defPPr>
              <a:defRPr lang="en-US"/>
            </a:defPPr>
            <a:lvl1pPr algn="ctr">
              <a:defRPr sz="1600" b="1">
                <a:solidFill>
                  <a:schemeClr val="bg2"/>
                </a:solidFill>
              </a:defRPr>
            </a:lvl1pPr>
          </a:lstStyle>
          <a:p>
            <a:pPr lvl="0" algn="r"/>
            <a:r>
              <a:rPr lang="en-US" dirty="0"/>
              <a:t>Conference/Poster # (if applicable)</a:t>
            </a:r>
          </a:p>
        </p:txBody>
      </p:sp>
      <p:sp>
        <p:nvSpPr>
          <p:cNvPr id="11" name="Freeform: Shape 10">
            <a:extLst>
              <a:ext uri="{FF2B5EF4-FFF2-40B4-BE49-F238E27FC236}">
                <a16:creationId xmlns:a16="http://schemas.microsoft.com/office/drawing/2014/main" id="{13204868-A00C-41C8-A308-D4638E1D04EF}"/>
              </a:ext>
            </a:extLst>
          </p:cNvPr>
          <p:cNvSpPr/>
          <p:nvPr userDrawn="1"/>
        </p:nvSpPr>
        <p:spPr>
          <a:xfrm>
            <a:off x="38313360" y="14417040"/>
            <a:ext cx="914400" cy="457200"/>
          </a:xfrm>
          <a:custGeom>
            <a:avLst/>
            <a:gdLst>
              <a:gd name="connsiteX0" fmla="*/ 0 w 914400"/>
              <a:gd name="connsiteY0" fmla="*/ 0 h 457200"/>
              <a:gd name="connsiteX1" fmla="*/ 914400 w 914400"/>
              <a:gd name="connsiteY1" fmla="*/ 457200 h 457200"/>
            </a:gdLst>
            <a:ahLst/>
            <a:cxnLst>
              <a:cxn ang="0">
                <a:pos x="connsiteX0" y="connsiteY0"/>
              </a:cxn>
              <a:cxn ang="0">
                <a:pos x="connsiteX1" y="connsiteY1"/>
              </a:cxn>
            </a:cxnLst>
            <a:rect l="l" t="t" r="r" b="b"/>
            <a:pathLst>
              <a:path w="914400" h="457200">
                <a:moveTo>
                  <a:pt x="0" y="0"/>
                </a:moveTo>
                <a:lnTo>
                  <a:pt x="914400" y="457200"/>
                </a:lnTo>
              </a:path>
            </a:pathLst>
          </a:custGeom>
          <a:solidFill>
            <a:schemeClr val="tx2"/>
          </a:solidFill>
          <a:ln w="508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32" name="Freeform: Shape 31">
            <a:extLst>
              <a:ext uri="{FF2B5EF4-FFF2-40B4-BE49-F238E27FC236}">
                <a16:creationId xmlns:a16="http://schemas.microsoft.com/office/drawing/2014/main" id="{8FDF1614-A506-42C3-92D1-E0AE8C2B8504}"/>
              </a:ext>
            </a:extLst>
          </p:cNvPr>
          <p:cNvSpPr/>
          <p:nvPr userDrawn="1"/>
        </p:nvSpPr>
        <p:spPr>
          <a:xfrm flipH="1">
            <a:off x="3479800" y="14836877"/>
            <a:ext cx="823450" cy="504723"/>
          </a:xfrm>
          <a:custGeom>
            <a:avLst/>
            <a:gdLst>
              <a:gd name="connsiteX0" fmla="*/ 0 w 914400"/>
              <a:gd name="connsiteY0" fmla="*/ 0 h 457200"/>
              <a:gd name="connsiteX1" fmla="*/ 914400 w 914400"/>
              <a:gd name="connsiteY1" fmla="*/ 457200 h 457200"/>
            </a:gdLst>
            <a:ahLst/>
            <a:cxnLst>
              <a:cxn ang="0">
                <a:pos x="connsiteX0" y="connsiteY0"/>
              </a:cxn>
              <a:cxn ang="0">
                <a:pos x="connsiteX1" y="connsiteY1"/>
              </a:cxn>
            </a:cxnLst>
            <a:rect l="l" t="t" r="r" b="b"/>
            <a:pathLst>
              <a:path w="914400" h="457200">
                <a:moveTo>
                  <a:pt x="0" y="0"/>
                </a:moveTo>
                <a:lnTo>
                  <a:pt x="914400" y="457200"/>
                </a:lnTo>
              </a:path>
            </a:pathLst>
          </a:custGeom>
          <a:solidFill>
            <a:schemeClr val="tx2"/>
          </a:solidFill>
          <a:ln w="508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33" name="TextBox 32">
            <a:extLst>
              <a:ext uri="{FF2B5EF4-FFF2-40B4-BE49-F238E27FC236}">
                <a16:creationId xmlns:a16="http://schemas.microsoft.com/office/drawing/2014/main" id="{C6C2EEC8-0F43-4D92-89ED-4A1468760F99}"/>
              </a:ext>
            </a:extLst>
          </p:cNvPr>
          <p:cNvSpPr txBox="1"/>
          <p:nvPr userDrawn="1"/>
        </p:nvSpPr>
        <p:spPr>
          <a:xfrm>
            <a:off x="1685413" y="10973308"/>
            <a:ext cx="6042741" cy="255454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200" dirty="0"/>
              <a:t>Content may NOT go outside the border guide or it may be trimmed off. (Go to the </a:t>
            </a:r>
            <a:r>
              <a:rPr lang="en-US" sz="3200" b="1" dirty="0"/>
              <a:t>View</a:t>
            </a:r>
            <a:r>
              <a:rPr lang="en-US" sz="3200" dirty="0"/>
              <a:t> tab and check the </a:t>
            </a:r>
            <a:r>
              <a:rPr lang="en-US" sz="3200" b="1" dirty="0"/>
              <a:t>Guides</a:t>
            </a:r>
            <a:r>
              <a:rPr lang="en-US" sz="3200" dirty="0"/>
              <a:t> box to see the guide).</a:t>
            </a:r>
          </a:p>
        </p:txBody>
      </p:sp>
      <p:sp>
        <p:nvSpPr>
          <p:cNvPr id="16" name="Freeform: Shape 15">
            <a:extLst>
              <a:ext uri="{FF2B5EF4-FFF2-40B4-BE49-F238E27FC236}">
                <a16:creationId xmlns:a16="http://schemas.microsoft.com/office/drawing/2014/main" id="{A3A33055-75F3-4C31-8979-C9EA3047FFEA}"/>
              </a:ext>
            </a:extLst>
          </p:cNvPr>
          <p:cNvSpPr/>
          <p:nvPr userDrawn="1"/>
        </p:nvSpPr>
        <p:spPr>
          <a:xfrm>
            <a:off x="560439" y="11267767"/>
            <a:ext cx="1002890" cy="0"/>
          </a:xfrm>
          <a:custGeom>
            <a:avLst/>
            <a:gdLst>
              <a:gd name="connsiteX0" fmla="*/ 1002890 w 1002890"/>
              <a:gd name="connsiteY0" fmla="*/ 0 h 0"/>
              <a:gd name="connsiteX1" fmla="*/ 0 w 1002890"/>
              <a:gd name="connsiteY1" fmla="*/ 0 h 0"/>
            </a:gdLst>
            <a:ahLst/>
            <a:cxnLst>
              <a:cxn ang="0">
                <a:pos x="connsiteX0" y="connsiteY0"/>
              </a:cxn>
              <a:cxn ang="0">
                <a:pos x="connsiteX1" y="connsiteY1"/>
              </a:cxn>
            </a:cxnLst>
            <a:rect l="l" t="t" r="r" b="b"/>
            <a:pathLst>
              <a:path w="1002890">
                <a:moveTo>
                  <a:pt x="1002890" y="0"/>
                </a:moveTo>
                <a:lnTo>
                  <a:pt x="0" y="0"/>
                </a:lnTo>
              </a:path>
            </a:pathLst>
          </a:custGeom>
          <a:solidFill>
            <a:schemeClr val="tx2"/>
          </a:solidFill>
          <a:ln w="50800" cap="flat" cmpd="sng" algn="ctr">
            <a:solidFill>
              <a:schemeClr val="accent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lvl="0" algn="ctr"/>
            <a:endParaRPr lang="en-US"/>
          </a:p>
        </p:txBody>
      </p:sp>
      <p:sp>
        <p:nvSpPr>
          <p:cNvPr id="34" name="Rectangle 33">
            <a:extLst>
              <a:ext uri="{FF2B5EF4-FFF2-40B4-BE49-F238E27FC236}">
                <a16:creationId xmlns:a16="http://schemas.microsoft.com/office/drawing/2014/main" id="{AC34301F-CF90-4C2B-A92A-3D2193988CAA}"/>
              </a:ext>
            </a:extLst>
          </p:cNvPr>
          <p:cNvSpPr/>
          <p:nvPr userDrawn="1"/>
        </p:nvSpPr>
        <p:spPr>
          <a:xfrm>
            <a:off x="5350890" y="4053038"/>
            <a:ext cx="8432800" cy="6574803"/>
          </a:xfrm>
          <a:prstGeom prst="rect">
            <a:avLst/>
          </a:prstGeom>
          <a:solidFill>
            <a:schemeClr val="accent3">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algn="ctr"/>
            <a:r>
              <a:rPr lang="en-US" sz="5400" b="1" dirty="0">
                <a:solidFill>
                  <a:srgbClr val="FF0000"/>
                </a:solidFill>
              </a:rPr>
              <a:t>3 TEMPLATE OPTIONS</a:t>
            </a:r>
          </a:p>
          <a:p>
            <a:pPr lvl="1"/>
            <a:r>
              <a:rPr lang="en-US" sz="4400" dirty="0">
                <a:solidFill>
                  <a:schemeClr val="tx1"/>
                </a:solidFill>
              </a:rPr>
              <a:t>p2 – Blue Banner</a:t>
            </a:r>
          </a:p>
          <a:p>
            <a:pPr lvl="1"/>
            <a:r>
              <a:rPr lang="en-US" sz="4400" dirty="0">
                <a:solidFill>
                  <a:schemeClr val="tx1"/>
                </a:solidFill>
              </a:rPr>
              <a:t>p3 – Blue Border</a:t>
            </a:r>
          </a:p>
          <a:p>
            <a:pPr lvl="1"/>
            <a:r>
              <a:rPr lang="en-US" sz="4400" dirty="0">
                <a:solidFill>
                  <a:schemeClr val="tx1"/>
                </a:solidFill>
              </a:rPr>
              <a:t>p4 – Blue “Better Poster”</a:t>
            </a:r>
          </a:p>
          <a:p>
            <a:pPr algn="ctr"/>
            <a:endParaRPr lang="en-US" sz="5400" dirty="0"/>
          </a:p>
          <a:p>
            <a:pPr algn="ctr"/>
            <a:r>
              <a:rPr lang="en-US" sz="4400" b="1" dirty="0">
                <a:solidFill>
                  <a:srgbClr val="FF0000"/>
                </a:solidFill>
              </a:rPr>
              <a:t>DELETE UNUSED PAGES </a:t>
            </a:r>
            <a:r>
              <a:rPr lang="en-US" sz="4400" dirty="0">
                <a:solidFill>
                  <a:schemeClr val="tx1"/>
                </a:solidFill>
              </a:rPr>
              <a:t>before submitting for print </a:t>
            </a:r>
            <a:br>
              <a:rPr lang="en-US" sz="4400" dirty="0">
                <a:solidFill>
                  <a:schemeClr val="tx1"/>
                </a:solidFill>
              </a:rPr>
            </a:br>
            <a:r>
              <a:rPr lang="en-US" sz="4400" dirty="0">
                <a:solidFill>
                  <a:schemeClr val="tx1"/>
                </a:solidFill>
              </a:rPr>
              <a:t>or saving a PDF</a:t>
            </a:r>
          </a:p>
        </p:txBody>
      </p:sp>
      <p:sp>
        <p:nvSpPr>
          <p:cNvPr id="35" name="Rectangle 34">
            <a:extLst>
              <a:ext uri="{FF2B5EF4-FFF2-40B4-BE49-F238E27FC236}">
                <a16:creationId xmlns:a16="http://schemas.microsoft.com/office/drawing/2014/main" id="{9B6ED426-F64C-4E81-A6DC-88161C40B551}"/>
              </a:ext>
            </a:extLst>
          </p:cNvPr>
          <p:cNvSpPr/>
          <p:nvPr userDrawn="1"/>
        </p:nvSpPr>
        <p:spPr>
          <a:xfrm>
            <a:off x="29193110" y="4053038"/>
            <a:ext cx="8432800" cy="6574803"/>
          </a:xfrm>
          <a:prstGeom prst="rect">
            <a:avLst/>
          </a:prstGeom>
          <a:solidFill>
            <a:schemeClr val="accent3">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algn="ctr"/>
            <a:r>
              <a:rPr lang="en-US" sz="5400" b="1" dirty="0">
                <a:solidFill>
                  <a:srgbClr val="FF0000"/>
                </a:solidFill>
              </a:rPr>
              <a:t>TO AVOID</a:t>
            </a:r>
          </a:p>
          <a:p>
            <a:pPr algn="ctr"/>
            <a:r>
              <a:rPr lang="en-US" sz="5400" b="1" dirty="0">
                <a:solidFill>
                  <a:srgbClr val="FF0000"/>
                </a:solidFill>
              </a:rPr>
              <a:t>RE-DESIGN CHARGES</a:t>
            </a:r>
          </a:p>
          <a:p>
            <a:pPr algn="ctr"/>
            <a:endParaRPr lang="en-US" sz="5400" b="1" dirty="0">
              <a:solidFill>
                <a:srgbClr val="FF0000"/>
              </a:solidFill>
            </a:endParaRPr>
          </a:p>
          <a:p>
            <a:pPr algn="ctr"/>
            <a:r>
              <a:rPr lang="en-US" sz="5400" b="1" dirty="0">
                <a:solidFill>
                  <a:schemeClr val="tx1"/>
                </a:solidFill>
              </a:rPr>
              <a:t>follow these</a:t>
            </a:r>
            <a:br>
              <a:rPr lang="en-US" sz="5400" b="1" dirty="0">
                <a:solidFill>
                  <a:srgbClr val="FF0000"/>
                </a:solidFill>
              </a:rPr>
            </a:br>
            <a:r>
              <a:rPr lang="en-US" sz="5400" b="1" dirty="0">
                <a:solidFill>
                  <a:srgbClr val="FF0000"/>
                </a:solidFill>
                <a:hlinkClick r:id="rId2"/>
              </a:rPr>
              <a:t>Best Practices</a:t>
            </a:r>
            <a:endParaRPr lang="en-US" sz="5400" dirty="0">
              <a:solidFill>
                <a:schemeClr val="tx1"/>
              </a:solidFill>
            </a:endParaRPr>
          </a:p>
        </p:txBody>
      </p:sp>
    </p:spTree>
    <p:extLst>
      <p:ext uri="{BB962C8B-B14F-4D97-AF65-F5344CB8AC3E}">
        <p14:creationId xmlns:p14="http://schemas.microsoft.com/office/powerpoint/2010/main" val="411166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nner">
    <p:spTree>
      <p:nvGrpSpPr>
        <p:cNvPr id="1" name=""/>
        <p:cNvGrpSpPr/>
        <p:nvPr/>
      </p:nvGrpSpPr>
      <p:grpSpPr>
        <a:xfrm>
          <a:off x="0" y="0"/>
          <a:ext cx="0" cy="0"/>
          <a:chOff x="0" y="0"/>
          <a:chExt cx="0" cy="0"/>
        </a:xfrm>
      </p:grpSpPr>
      <p:sp>
        <p:nvSpPr>
          <p:cNvPr id="4" name="Text Placeholder 7">
            <a:extLst>
              <a:ext uri="{FF2B5EF4-FFF2-40B4-BE49-F238E27FC236}">
                <a16:creationId xmlns:a16="http://schemas.microsoft.com/office/drawing/2014/main" id="{A45C5BFF-7988-9748-B3BE-631959C2A080}"/>
              </a:ext>
            </a:extLst>
          </p:cNvPr>
          <p:cNvSpPr>
            <a:spLocks noGrp="1"/>
          </p:cNvSpPr>
          <p:nvPr>
            <p:ph type="body" sz="quarter" idx="12" hasCustomPrompt="1"/>
          </p:nvPr>
        </p:nvSpPr>
        <p:spPr>
          <a:xfrm>
            <a:off x="9601200" y="566147"/>
            <a:ext cx="23774400" cy="1280160"/>
          </a:xfrm>
          <a:prstGeom prst="rect">
            <a:avLst/>
          </a:prstGeom>
        </p:spPr>
        <p:txBody>
          <a:bodyPr lIns="91440" tIns="0" anchor="t" anchorCtr="0"/>
          <a:lstStyle>
            <a:lvl1pPr marL="0" indent="0" algn="ctr">
              <a:spcBef>
                <a:spcPts val="0"/>
              </a:spcBef>
              <a:buNone/>
              <a:defRPr sz="4000" b="1">
                <a:solidFill>
                  <a:schemeClr val="bg2"/>
                </a:solidFill>
              </a:defRPr>
            </a:lvl1pPr>
            <a:lvl2pPr marL="457200" indent="0">
              <a:buNone/>
              <a:defRPr sz="4000" b="1"/>
            </a:lvl2pPr>
            <a:lvl3pPr marL="914400" indent="0">
              <a:buNone/>
              <a:defRPr sz="4000" b="1"/>
            </a:lvl3pPr>
            <a:lvl4pPr marL="1371600" indent="0">
              <a:buNone/>
              <a:defRPr sz="4000" b="1"/>
            </a:lvl4pPr>
            <a:lvl5pPr marL="1828800" indent="0">
              <a:buNone/>
              <a:defRPr sz="4000" b="1"/>
            </a:lvl5pPr>
          </a:lstStyle>
          <a:p>
            <a:pPr>
              <a:buClrTx/>
              <a:buSzTx/>
            </a:pPr>
            <a:r>
              <a:rPr lang="en-US" altLang="en-US" dirty="0">
                <a:solidFill>
                  <a:schemeClr val="bg1"/>
                </a:solidFill>
              </a:rPr>
              <a:t>Poster Title Goes Here Poster Title Goes Here Poster Title Goes Here Here</a:t>
            </a:r>
          </a:p>
        </p:txBody>
      </p:sp>
      <p:sp>
        <p:nvSpPr>
          <p:cNvPr id="5" name="Text Placeholder 14">
            <a:extLst>
              <a:ext uri="{FF2B5EF4-FFF2-40B4-BE49-F238E27FC236}">
                <a16:creationId xmlns:a16="http://schemas.microsoft.com/office/drawing/2014/main" id="{80C0F2FB-21FC-C047-BE3F-BDC7022BB381}"/>
              </a:ext>
            </a:extLst>
          </p:cNvPr>
          <p:cNvSpPr>
            <a:spLocks noGrp="1"/>
          </p:cNvSpPr>
          <p:nvPr>
            <p:ph type="body" sz="quarter" idx="10" hasCustomPrompt="1"/>
          </p:nvPr>
        </p:nvSpPr>
        <p:spPr>
          <a:xfrm>
            <a:off x="9601200" y="1827634"/>
            <a:ext cx="23774400" cy="784784"/>
          </a:xfrm>
          <a:prstGeom prst="rect">
            <a:avLst/>
          </a:prstGeom>
        </p:spPr>
        <p:txBody>
          <a:bodyPr lIns="91440" bIns="228600" anchor="b" anchorCtr="0"/>
          <a:lstStyle>
            <a:lvl1pPr marL="0" indent="0" algn="ctr">
              <a:lnSpc>
                <a:spcPct val="110000"/>
              </a:lnSpc>
              <a:spcBef>
                <a:spcPts val="0"/>
              </a:spcBef>
              <a:buNone/>
              <a:defRPr sz="1600" b="1">
                <a:solidFill>
                  <a:schemeClr val="bg2"/>
                </a:solidFill>
              </a:defRPr>
            </a:lvl1pPr>
          </a:lstStyle>
          <a:p>
            <a:pPr lvl="0"/>
            <a:r>
              <a:rPr lang="en-US" dirty="0"/>
              <a:t>Click to edit author/affiliation area</a:t>
            </a:r>
          </a:p>
        </p:txBody>
      </p:sp>
    </p:spTree>
    <p:extLst>
      <p:ext uri="{BB962C8B-B14F-4D97-AF65-F5344CB8AC3E}">
        <p14:creationId xmlns:p14="http://schemas.microsoft.com/office/powerpoint/2010/main" val="407226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order">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8464A5-91D2-4F09-A8AA-9500EBA685B7}"/>
              </a:ext>
            </a:extLst>
          </p:cNvPr>
          <p:cNvSpPr/>
          <p:nvPr userDrawn="1"/>
        </p:nvSpPr>
        <p:spPr>
          <a:xfrm>
            <a:off x="685800" y="2667000"/>
            <a:ext cx="41605200" cy="1265999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94ECFE6D-2A22-4E5C-84D7-B834D576629A}"/>
              </a:ext>
            </a:extLst>
          </p:cNvPr>
          <p:cNvSpPr>
            <a:spLocks noGrp="1"/>
          </p:cNvSpPr>
          <p:nvPr>
            <p:ph type="body" sz="quarter" idx="12" hasCustomPrompt="1"/>
          </p:nvPr>
        </p:nvSpPr>
        <p:spPr>
          <a:xfrm>
            <a:off x="9601200" y="566147"/>
            <a:ext cx="23774400" cy="1280160"/>
          </a:xfrm>
          <a:prstGeom prst="rect">
            <a:avLst/>
          </a:prstGeom>
        </p:spPr>
        <p:txBody>
          <a:bodyPr lIns="91440" tIns="0" anchor="t" anchorCtr="0"/>
          <a:lstStyle>
            <a:lvl1pPr marL="0" indent="0" algn="ctr">
              <a:spcBef>
                <a:spcPts val="0"/>
              </a:spcBef>
              <a:buNone/>
              <a:defRPr sz="4000" b="1">
                <a:solidFill>
                  <a:schemeClr val="bg2"/>
                </a:solidFill>
              </a:defRPr>
            </a:lvl1pPr>
            <a:lvl2pPr marL="457200" indent="0">
              <a:buNone/>
              <a:defRPr sz="4000" b="1"/>
            </a:lvl2pPr>
            <a:lvl3pPr marL="914400" indent="0">
              <a:buNone/>
              <a:defRPr sz="4000" b="1"/>
            </a:lvl3pPr>
            <a:lvl4pPr marL="1371600" indent="0">
              <a:buNone/>
              <a:defRPr sz="4000" b="1"/>
            </a:lvl4pPr>
            <a:lvl5pPr marL="1828800" indent="0">
              <a:buNone/>
              <a:defRPr sz="4000" b="1"/>
            </a:lvl5pPr>
          </a:lstStyle>
          <a:p>
            <a:pPr>
              <a:buClrTx/>
              <a:buSzTx/>
            </a:pPr>
            <a:r>
              <a:rPr lang="en-US" altLang="en-US" dirty="0">
                <a:solidFill>
                  <a:schemeClr val="bg1"/>
                </a:solidFill>
              </a:rPr>
              <a:t>Poster Title Goes Here Poster Title Goes Here Poster Title Goes Here Here</a:t>
            </a:r>
          </a:p>
        </p:txBody>
      </p:sp>
      <p:sp>
        <p:nvSpPr>
          <p:cNvPr id="9" name="Text Placeholder 14">
            <a:extLst>
              <a:ext uri="{FF2B5EF4-FFF2-40B4-BE49-F238E27FC236}">
                <a16:creationId xmlns:a16="http://schemas.microsoft.com/office/drawing/2014/main" id="{C441AAB7-47AD-4490-ABC9-45CD36F3C259}"/>
              </a:ext>
            </a:extLst>
          </p:cNvPr>
          <p:cNvSpPr>
            <a:spLocks noGrp="1"/>
          </p:cNvSpPr>
          <p:nvPr>
            <p:ph type="body" sz="quarter" idx="10" hasCustomPrompt="1"/>
          </p:nvPr>
        </p:nvSpPr>
        <p:spPr>
          <a:xfrm>
            <a:off x="9601200" y="1827634"/>
            <a:ext cx="23774400" cy="784784"/>
          </a:xfrm>
          <a:prstGeom prst="rect">
            <a:avLst/>
          </a:prstGeom>
        </p:spPr>
        <p:txBody>
          <a:bodyPr lIns="91440" bIns="228600" anchor="b" anchorCtr="0"/>
          <a:lstStyle>
            <a:lvl1pPr marL="0" indent="0" algn="ctr">
              <a:lnSpc>
                <a:spcPct val="110000"/>
              </a:lnSpc>
              <a:spcBef>
                <a:spcPts val="0"/>
              </a:spcBef>
              <a:buNone/>
              <a:defRPr sz="1600" b="1">
                <a:solidFill>
                  <a:schemeClr val="bg2"/>
                </a:solidFill>
              </a:defRPr>
            </a:lvl1pPr>
          </a:lstStyle>
          <a:p>
            <a:pPr lvl="0"/>
            <a:r>
              <a:rPr lang="en-US" dirty="0"/>
              <a:t>Click to edit author/affiliation area</a:t>
            </a:r>
          </a:p>
        </p:txBody>
      </p:sp>
      <p:sp>
        <p:nvSpPr>
          <p:cNvPr id="11" name="Freeform 6">
            <a:extLst>
              <a:ext uri="{FF2B5EF4-FFF2-40B4-BE49-F238E27FC236}">
                <a16:creationId xmlns:a16="http://schemas.microsoft.com/office/drawing/2014/main" id="{0661EC6B-B07E-4FB4-B8E3-A861CC9B7A14}"/>
              </a:ext>
            </a:extLst>
          </p:cNvPr>
          <p:cNvSpPr>
            <a:spLocks noChangeAspect="1" noEditPoints="1"/>
          </p:cNvSpPr>
          <p:nvPr userDrawn="1"/>
        </p:nvSpPr>
        <p:spPr bwMode="auto">
          <a:xfrm>
            <a:off x="489177" y="571500"/>
            <a:ext cx="1299126" cy="141732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Text Box 544">
            <a:extLst>
              <a:ext uri="{FF2B5EF4-FFF2-40B4-BE49-F238E27FC236}">
                <a16:creationId xmlns:a16="http://schemas.microsoft.com/office/drawing/2014/main" id="{D28B71C0-71E2-4B55-8C80-30B4505C2ABD}"/>
              </a:ext>
            </a:extLst>
          </p:cNvPr>
          <p:cNvSpPr txBox="1">
            <a:spLocks noChangeArrowheads="1"/>
          </p:cNvSpPr>
          <p:nvPr userDrawn="1"/>
        </p:nvSpPr>
        <p:spPr bwMode="auto">
          <a:xfrm>
            <a:off x="682172" y="15375408"/>
            <a:ext cx="3648449" cy="236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noAutofit/>
          </a:bodyPr>
          <a:lstStyle>
            <a:lvl1pPr defTabSz="3370263">
              <a:defRPr>
                <a:solidFill>
                  <a:schemeClr val="tx1"/>
                </a:solidFill>
                <a:latin typeface="Arial" charset="0"/>
                <a:cs typeface="Arial" charset="0"/>
              </a:defRPr>
            </a:lvl1pPr>
            <a:lvl2pPr defTabSz="3370263">
              <a:defRPr>
                <a:solidFill>
                  <a:schemeClr val="tx1"/>
                </a:solidFill>
                <a:latin typeface="Arial" charset="0"/>
                <a:cs typeface="Arial" charset="0"/>
              </a:defRPr>
            </a:lvl2pPr>
            <a:lvl3pPr defTabSz="3370263">
              <a:defRPr>
                <a:solidFill>
                  <a:schemeClr val="tx1"/>
                </a:solidFill>
                <a:latin typeface="Arial" charset="0"/>
                <a:cs typeface="Arial" charset="0"/>
              </a:defRPr>
            </a:lvl3pPr>
            <a:lvl4pPr defTabSz="3370263">
              <a:defRPr>
                <a:solidFill>
                  <a:schemeClr val="tx1"/>
                </a:solidFill>
                <a:latin typeface="Arial" charset="0"/>
                <a:cs typeface="Arial" charset="0"/>
              </a:defRPr>
            </a:lvl4pPr>
            <a:lvl5pPr defTabSz="3370263">
              <a:defRPr>
                <a:solidFill>
                  <a:schemeClr val="tx1"/>
                </a:solidFill>
                <a:latin typeface="Arial" charset="0"/>
                <a:cs typeface="Arial" charset="0"/>
              </a:defRPr>
            </a:lvl5pPr>
            <a:lvl6pPr defTabSz="3370263" fontAlgn="base">
              <a:spcBef>
                <a:spcPct val="0"/>
              </a:spcBef>
              <a:spcAft>
                <a:spcPct val="0"/>
              </a:spcAft>
              <a:defRPr>
                <a:solidFill>
                  <a:schemeClr val="tx1"/>
                </a:solidFill>
                <a:latin typeface="Arial" charset="0"/>
                <a:cs typeface="Arial" charset="0"/>
              </a:defRPr>
            </a:lvl6pPr>
            <a:lvl7pPr defTabSz="3370263" fontAlgn="base">
              <a:spcBef>
                <a:spcPct val="0"/>
              </a:spcBef>
              <a:spcAft>
                <a:spcPct val="0"/>
              </a:spcAft>
              <a:defRPr>
                <a:solidFill>
                  <a:schemeClr val="tx1"/>
                </a:solidFill>
                <a:latin typeface="Arial" charset="0"/>
                <a:cs typeface="Arial" charset="0"/>
              </a:defRPr>
            </a:lvl7pPr>
            <a:lvl8pPr defTabSz="3370263" fontAlgn="base">
              <a:spcBef>
                <a:spcPct val="0"/>
              </a:spcBef>
              <a:spcAft>
                <a:spcPct val="0"/>
              </a:spcAft>
              <a:defRPr>
                <a:solidFill>
                  <a:schemeClr val="tx1"/>
                </a:solidFill>
                <a:latin typeface="Arial" charset="0"/>
                <a:cs typeface="Arial" charset="0"/>
              </a:defRPr>
            </a:lvl8pPr>
            <a:lvl9pPr defTabSz="3370263" fontAlgn="base">
              <a:spcBef>
                <a:spcPct val="0"/>
              </a:spcBef>
              <a:spcAft>
                <a:spcPct val="0"/>
              </a:spcAft>
              <a:defRPr>
                <a:solidFill>
                  <a:schemeClr val="tx1"/>
                </a:solidFill>
                <a:latin typeface="Arial" charset="0"/>
                <a:cs typeface="Arial" charset="0"/>
              </a:defRPr>
            </a:lvl9pPr>
          </a:lstStyle>
          <a:p>
            <a:pPr algn="l">
              <a:lnSpc>
                <a:spcPct val="90000"/>
              </a:lnSpc>
            </a:pPr>
            <a:r>
              <a:rPr lang="en-US" sz="800" b="1" dirty="0">
                <a:solidFill>
                  <a:schemeClr val="bg2"/>
                </a:solidFill>
                <a:sym typeface="Symbol" pitchFamily="18" charset="2"/>
              </a:rPr>
              <a:t>© </a:t>
            </a:r>
            <a:fld id="{7D229EB5-A8B1-4461-8913-017BB338427C}" type="datetimeyyyy">
              <a:rPr lang="en-US" sz="800" b="1" smtClean="0">
                <a:solidFill>
                  <a:schemeClr val="bg2"/>
                </a:solidFill>
                <a:sym typeface="Symbol" pitchFamily="18" charset="2"/>
              </a:rPr>
              <a:t>2022</a:t>
            </a:fld>
            <a:r>
              <a:rPr lang="en-US" sz="800" b="1" dirty="0">
                <a:solidFill>
                  <a:schemeClr val="bg2"/>
                </a:solidFill>
                <a:sym typeface="Symbol" pitchFamily="18" charset="2"/>
              </a:rPr>
              <a:t> Mayo Foundation for Medical Education and Research</a:t>
            </a:r>
          </a:p>
        </p:txBody>
      </p:sp>
    </p:spTree>
    <p:extLst>
      <p:ext uri="{BB962C8B-B14F-4D97-AF65-F5344CB8AC3E}">
        <p14:creationId xmlns:p14="http://schemas.microsoft.com/office/powerpoint/2010/main" val="124482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etter Poster (QR co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B2494-507C-4325-9B6B-FEF12E5A797F}"/>
              </a:ext>
            </a:extLst>
          </p:cNvPr>
          <p:cNvSpPr/>
          <p:nvPr userDrawn="1"/>
        </p:nvSpPr>
        <p:spPr>
          <a:xfrm>
            <a:off x="0" y="0"/>
            <a:ext cx="25786080" cy="1600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544">
            <a:extLst>
              <a:ext uri="{FF2B5EF4-FFF2-40B4-BE49-F238E27FC236}">
                <a16:creationId xmlns:a16="http://schemas.microsoft.com/office/drawing/2014/main" id="{9D9952AF-8226-412D-8D2D-B0F0C038A049}"/>
              </a:ext>
            </a:extLst>
          </p:cNvPr>
          <p:cNvSpPr txBox="1">
            <a:spLocks noChangeArrowheads="1"/>
          </p:cNvSpPr>
          <p:nvPr userDrawn="1"/>
        </p:nvSpPr>
        <p:spPr bwMode="auto">
          <a:xfrm>
            <a:off x="1172611" y="15375408"/>
            <a:ext cx="3648449" cy="236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0">
            <a:noAutofit/>
          </a:bodyPr>
          <a:lstStyle>
            <a:lvl1pPr defTabSz="3370263">
              <a:defRPr>
                <a:solidFill>
                  <a:schemeClr val="tx1"/>
                </a:solidFill>
                <a:latin typeface="Arial" charset="0"/>
                <a:cs typeface="Arial" charset="0"/>
              </a:defRPr>
            </a:lvl1pPr>
            <a:lvl2pPr defTabSz="3370263">
              <a:defRPr>
                <a:solidFill>
                  <a:schemeClr val="tx1"/>
                </a:solidFill>
                <a:latin typeface="Arial" charset="0"/>
                <a:cs typeface="Arial" charset="0"/>
              </a:defRPr>
            </a:lvl2pPr>
            <a:lvl3pPr defTabSz="3370263">
              <a:defRPr>
                <a:solidFill>
                  <a:schemeClr val="tx1"/>
                </a:solidFill>
                <a:latin typeface="Arial" charset="0"/>
                <a:cs typeface="Arial" charset="0"/>
              </a:defRPr>
            </a:lvl3pPr>
            <a:lvl4pPr defTabSz="3370263">
              <a:defRPr>
                <a:solidFill>
                  <a:schemeClr val="tx1"/>
                </a:solidFill>
                <a:latin typeface="Arial" charset="0"/>
                <a:cs typeface="Arial" charset="0"/>
              </a:defRPr>
            </a:lvl4pPr>
            <a:lvl5pPr defTabSz="3370263">
              <a:defRPr>
                <a:solidFill>
                  <a:schemeClr val="tx1"/>
                </a:solidFill>
                <a:latin typeface="Arial" charset="0"/>
                <a:cs typeface="Arial" charset="0"/>
              </a:defRPr>
            </a:lvl5pPr>
            <a:lvl6pPr defTabSz="3370263" fontAlgn="base">
              <a:spcBef>
                <a:spcPct val="0"/>
              </a:spcBef>
              <a:spcAft>
                <a:spcPct val="0"/>
              </a:spcAft>
              <a:defRPr>
                <a:solidFill>
                  <a:schemeClr val="tx1"/>
                </a:solidFill>
                <a:latin typeface="Arial" charset="0"/>
                <a:cs typeface="Arial" charset="0"/>
              </a:defRPr>
            </a:lvl6pPr>
            <a:lvl7pPr defTabSz="3370263" fontAlgn="base">
              <a:spcBef>
                <a:spcPct val="0"/>
              </a:spcBef>
              <a:spcAft>
                <a:spcPct val="0"/>
              </a:spcAft>
              <a:defRPr>
                <a:solidFill>
                  <a:schemeClr val="tx1"/>
                </a:solidFill>
                <a:latin typeface="Arial" charset="0"/>
                <a:cs typeface="Arial" charset="0"/>
              </a:defRPr>
            </a:lvl7pPr>
            <a:lvl8pPr defTabSz="3370263" fontAlgn="base">
              <a:spcBef>
                <a:spcPct val="0"/>
              </a:spcBef>
              <a:spcAft>
                <a:spcPct val="0"/>
              </a:spcAft>
              <a:defRPr>
                <a:solidFill>
                  <a:schemeClr val="tx1"/>
                </a:solidFill>
                <a:latin typeface="Arial" charset="0"/>
                <a:cs typeface="Arial" charset="0"/>
              </a:defRPr>
            </a:lvl8pPr>
            <a:lvl9pPr defTabSz="3370263" fontAlgn="base">
              <a:spcBef>
                <a:spcPct val="0"/>
              </a:spcBef>
              <a:spcAft>
                <a:spcPct val="0"/>
              </a:spcAft>
              <a:defRPr>
                <a:solidFill>
                  <a:schemeClr val="tx1"/>
                </a:solidFill>
                <a:latin typeface="Arial" charset="0"/>
                <a:cs typeface="Arial" charset="0"/>
              </a:defRPr>
            </a:lvl9pPr>
          </a:lstStyle>
          <a:p>
            <a:pPr algn="l">
              <a:lnSpc>
                <a:spcPct val="90000"/>
              </a:lnSpc>
            </a:pPr>
            <a:r>
              <a:rPr lang="en-US" sz="800" b="1" dirty="0">
                <a:solidFill>
                  <a:schemeClr val="bg2"/>
                </a:solidFill>
                <a:sym typeface="Symbol" pitchFamily="18" charset="2"/>
              </a:rPr>
              <a:t>© </a:t>
            </a:r>
            <a:fld id="{7D229EB5-A8B1-4461-8913-017BB338427C}" type="datetimeyyyy">
              <a:rPr lang="en-US" sz="800" b="1" smtClean="0">
                <a:solidFill>
                  <a:schemeClr val="bg2"/>
                </a:solidFill>
                <a:sym typeface="Symbol" pitchFamily="18" charset="2"/>
              </a:rPr>
              <a:t>2022</a:t>
            </a:fld>
            <a:r>
              <a:rPr lang="en-US" sz="800" b="1" dirty="0">
                <a:solidFill>
                  <a:schemeClr val="bg2"/>
                </a:solidFill>
                <a:sym typeface="Symbol" pitchFamily="18" charset="2"/>
              </a:rPr>
              <a:t> Mayo Foundation for Medical Education and Research</a:t>
            </a:r>
          </a:p>
        </p:txBody>
      </p:sp>
      <p:sp>
        <p:nvSpPr>
          <p:cNvPr id="9" name="Freeform 6">
            <a:extLst>
              <a:ext uri="{FF2B5EF4-FFF2-40B4-BE49-F238E27FC236}">
                <a16:creationId xmlns:a16="http://schemas.microsoft.com/office/drawing/2014/main" id="{0FF7DD3C-DD1F-41B2-8C8F-BF0EA8D97575}"/>
              </a:ext>
            </a:extLst>
          </p:cNvPr>
          <p:cNvSpPr>
            <a:spLocks noChangeAspect="1" noEditPoints="1"/>
          </p:cNvSpPr>
          <p:nvPr userDrawn="1"/>
        </p:nvSpPr>
        <p:spPr bwMode="auto">
          <a:xfrm>
            <a:off x="1117599" y="1117600"/>
            <a:ext cx="2346809" cy="265176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Text Placeholder 9">
            <a:extLst>
              <a:ext uri="{FF2B5EF4-FFF2-40B4-BE49-F238E27FC236}">
                <a16:creationId xmlns:a16="http://schemas.microsoft.com/office/drawing/2014/main" id="{6CA5A756-81DB-4A8C-AFE0-64268D74C626}"/>
              </a:ext>
            </a:extLst>
          </p:cNvPr>
          <p:cNvSpPr>
            <a:spLocks noGrp="1"/>
          </p:cNvSpPr>
          <p:nvPr>
            <p:ph type="body" sz="quarter" idx="10" hasCustomPrompt="1"/>
          </p:nvPr>
        </p:nvSpPr>
        <p:spPr>
          <a:xfrm>
            <a:off x="1092199" y="4907281"/>
            <a:ext cx="23744085" cy="5464022"/>
          </a:xfrm>
          <a:prstGeom prst="rect">
            <a:avLst/>
          </a:prstGeom>
        </p:spPr>
        <p:txBody>
          <a:bodyPr lIns="91440" tIns="45720" rIns="91440" bIns="45720">
            <a:noAutofit/>
          </a:bodyPr>
          <a:lstStyle>
            <a:lvl1pPr marL="0" indent="0">
              <a:lnSpc>
                <a:spcPct val="90000"/>
              </a:lnSpc>
              <a:spcBef>
                <a:spcPts val="0"/>
              </a:spcBef>
              <a:buNone/>
              <a:defRPr sz="20000" b="1">
                <a:solidFill>
                  <a:schemeClr val="bg2"/>
                </a:solidFill>
              </a:defRPr>
            </a:lvl1pPr>
          </a:lstStyle>
          <a:p>
            <a:pPr lvl="0"/>
            <a:r>
              <a:rPr lang="en-US" dirty="0"/>
              <a:t>Click to edit </a:t>
            </a:r>
            <a:br>
              <a:rPr lang="en-US" dirty="0"/>
            </a:br>
            <a:r>
              <a:rPr lang="en-US" dirty="0"/>
              <a:t>text styles</a:t>
            </a:r>
          </a:p>
        </p:txBody>
      </p:sp>
      <p:grpSp>
        <p:nvGrpSpPr>
          <p:cNvPr id="14" name="Group 13">
            <a:extLst>
              <a:ext uri="{FF2B5EF4-FFF2-40B4-BE49-F238E27FC236}">
                <a16:creationId xmlns:a16="http://schemas.microsoft.com/office/drawing/2014/main" id="{D45EC262-FC59-40DD-9208-54524E8B63B3}"/>
              </a:ext>
            </a:extLst>
          </p:cNvPr>
          <p:cNvGrpSpPr>
            <a:grpSpLocks noChangeAspect="1"/>
          </p:cNvGrpSpPr>
          <p:nvPr userDrawn="1"/>
        </p:nvGrpSpPr>
        <p:grpSpPr>
          <a:xfrm>
            <a:off x="22550284" y="12823892"/>
            <a:ext cx="2286000" cy="2288041"/>
            <a:chOff x="21720175" y="12283979"/>
            <a:chExt cx="3276600" cy="3279525"/>
          </a:xfrm>
        </p:grpSpPr>
        <p:pic>
          <p:nvPicPr>
            <p:cNvPr id="12" name="Picture 8" descr="C:\Users\m205026\Desktop\MC_Research_Poster_Horizontal_48x24_QRCode_LeftAlignedTitle_TEMPLATE\Links\QRcode.jpg">
              <a:extLst>
                <a:ext uri="{FF2B5EF4-FFF2-40B4-BE49-F238E27FC236}">
                  <a16:creationId xmlns:a16="http://schemas.microsoft.com/office/drawing/2014/main" id="{E6220DAE-4B33-4ECE-BD58-958FEF2A686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725266" y="12283979"/>
              <a:ext cx="3266418" cy="324494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94FCB713-9F08-4DC0-B83D-3E30AF69967E}"/>
                </a:ext>
              </a:extLst>
            </p:cNvPr>
            <p:cNvSpPr txBox="1"/>
            <p:nvPr userDrawn="1"/>
          </p:nvSpPr>
          <p:spPr>
            <a:xfrm>
              <a:off x="21720175" y="13593051"/>
              <a:ext cx="3276600" cy="1970453"/>
            </a:xfrm>
            <a:prstGeom prst="rect">
              <a:avLst/>
            </a:prstGeom>
            <a:noFill/>
          </p:spPr>
          <p:txBody>
            <a:bodyPr wrap="square" rtlCol="0" anchor="ctr">
              <a:spAutoFit/>
            </a:bodyPr>
            <a:lstStyle/>
            <a:p>
              <a:pPr algn="ctr"/>
              <a:r>
                <a:rPr lang="en-US" sz="12500" b="1" spc="-300" baseline="30000" dirty="0">
                  <a:solidFill>
                    <a:schemeClr val="accent2">
                      <a:lumMod val="40000"/>
                      <a:lumOff val="60000"/>
                    </a:schemeClr>
                  </a:solidFill>
                  <a:latin typeface="Arial" panose="020B0604020202020204" pitchFamily="34" charset="0"/>
                  <a:cs typeface="Arial" panose="020B0604020202020204" pitchFamily="34" charset="0"/>
                </a:rPr>
                <a:t>FPO</a:t>
              </a:r>
            </a:p>
          </p:txBody>
        </p:sp>
      </p:grpSp>
      <p:sp>
        <p:nvSpPr>
          <p:cNvPr id="16" name="Content Placeholder 15">
            <a:extLst>
              <a:ext uri="{FF2B5EF4-FFF2-40B4-BE49-F238E27FC236}">
                <a16:creationId xmlns:a16="http://schemas.microsoft.com/office/drawing/2014/main" id="{2E6E538D-F17F-4E5F-9839-BB7772534A3B}"/>
              </a:ext>
            </a:extLst>
          </p:cNvPr>
          <p:cNvSpPr>
            <a:spLocks noGrp="1"/>
          </p:cNvSpPr>
          <p:nvPr>
            <p:ph sz="quarter" idx="11"/>
          </p:nvPr>
        </p:nvSpPr>
        <p:spPr>
          <a:xfrm>
            <a:off x="1104363" y="11559109"/>
            <a:ext cx="20152262" cy="3503092"/>
          </a:xfrm>
          <a:prstGeom prst="rect">
            <a:avLst/>
          </a:prstGeom>
        </p:spPr>
        <p:txBody>
          <a:bodyPr/>
          <a:lstStyle>
            <a:lvl1pPr marL="0" indent="0">
              <a:buNone/>
              <a:defRPr sz="10000" b="1">
                <a:solidFill>
                  <a:schemeClr val="bg2"/>
                </a:solidFill>
              </a:defRPr>
            </a:lvl1pPr>
          </a:lstStyle>
          <a:p>
            <a:pPr lvl="0"/>
            <a:r>
              <a:rPr lang="en-US" dirty="0"/>
              <a:t>Click to edit Master text styles</a:t>
            </a:r>
          </a:p>
        </p:txBody>
      </p:sp>
    </p:spTree>
    <p:extLst>
      <p:ext uri="{BB962C8B-B14F-4D97-AF65-F5344CB8AC3E}">
        <p14:creationId xmlns:p14="http://schemas.microsoft.com/office/powerpoint/2010/main" val="483665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47E35BC-8A9D-EB4C-A584-576431684759}"/>
              </a:ext>
            </a:extLst>
          </p:cNvPr>
          <p:cNvSpPr/>
          <p:nvPr userDrawn="1"/>
        </p:nvSpPr>
        <p:spPr>
          <a:xfrm>
            <a:off x="0" y="0"/>
            <a:ext cx="42976800" cy="26732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Box 544">
            <a:extLst>
              <a:ext uri="{FF2B5EF4-FFF2-40B4-BE49-F238E27FC236}">
                <a16:creationId xmlns:a16="http://schemas.microsoft.com/office/drawing/2014/main" id="{F75D7AD5-C0BB-2049-BCD7-9FEA789D1599}"/>
              </a:ext>
            </a:extLst>
          </p:cNvPr>
          <p:cNvSpPr txBox="1">
            <a:spLocks noChangeArrowheads="1"/>
          </p:cNvSpPr>
          <p:nvPr userDrawn="1"/>
        </p:nvSpPr>
        <p:spPr bwMode="auto">
          <a:xfrm>
            <a:off x="382058" y="15375408"/>
            <a:ext cx="3648449" cy="236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Ins="0">
            <a:noAutofit/>
          </a:bodyPr>
          <a:lstStyle>
            <a:lvl1pPr defTabSz="3370263">
              <a:defRPr>
                <a:solidFill>
                  <a:schemeClr val="tx1"/>
                </a:solidFill>
                <a:latin typeface="Arial" charset="0"/>
                <a:cs typeface="Arial" charset="0"/>
              </a:defRPr>
            </a:lvl1pPr>
            <a:lvl2pPr defTabSz="3370263">
              <a:defRPr>
                <a:solidFill>
                  <a:schemeClr val="tx1"/>
                </a:solidFill>
                <a:latin typeface="Arial" charset="0"/>
                <a:cs typeface="Arial" charset="0"/>
              </a:defRPr>
            </a:lvl2pPr>
            <a:lvl3pPr defTabSz="3370263">
              <a:defRPr>
                <a:solidFill>
                  <a:schemeClr val="tx1"/>
                </a:solidFill>
                <a:latin typeface="Arial" charset="0"/>
                <a:cs typeface="Arial" charset="0"/>
              </a:defRPr>
            </a:lvl3pPr>
            <a:lvl4pPr defTabSz="3370263">
              <a:defRPr>
                <a:solidFill>
                  <a:schemeClr val="tx1"/>
                </a:solidFill>
                <a:latin typeface="Arial" charset="0"/>
                <a:cs typeface="Arial" charset="0"/>
              </a:defRPr>
            </a:lvl4pPr>
            <a:lvl5pPr defTabSz="3370263">
              <a:defRPr>
                <a:solidFill>
                  <a:schemeClr val="tx1"/>
                </a:solidFill>
                <a:latin typeface="Arial" charset="0"/>
                <a:cs typeface="Arial" charset="0"/>
              </a:defRPr>
            </a:lvl5pPr>
            <a:lvl6pPr defTabSz="3370263" fontAlgn="base">
              <a:spcBef>
                <a:spcPct val="0"/>
              </a:spcBef>
              <a:spcAft>
                <a:spcPct val="0"/>
              </a:spcAft>
              <a:defRPr>
                <a:solidFill>
                  <a:schemeClr val="tx1"/>
                </a:solidFill>
                <a:latin typeface="Arial" charset="0"/>
                <a:cs typeface="Arial" charset="0"/>
              </a:defRPr>
            </a:lvl6pPr>
            <a:lvl7pPr defTabSz="3370263" fontAlgn="base">
              <a:spcBef>
                <a:spcPct val="0"/>
              </a:spcBef>
              <a:spcAft>
                <a:spcPct val="0"/>
              </a:spcAft>
              <a:defRPr>
                <a:solidFill>
                  <a:schemeClr val="tx1"/>
                </a:solidFill>
                <a:latin typeface="Arial" charset="0"/>
                <a:cs typeface="Arial" charset="0"/>
              </a:defRPr>
            </a:lvl7pPr>
            <a:lvl8pPr defTabSz="3370263" fontAlgn="base">
              <a:spcBef>
                <a:spcPct val="0"/>
              </a:spcBef>
              <a:spcAft>
                <a:spcPct val="0"/>
              </a:spcAft>
              <a:defRPr>
                <a:solidFill>
                  <a:schemeClr val="tx1"/>
                </a:solidFill>
                <a:latin typeface="Arial" charset="0"/>
                <a:cs typeface="Arial" charset="0"/>
              </a:defRPr>
            </a:lvl8pPr>
            <a:lvl9pPr defTabSz="3370263" fontAlgn="base">
              <a:spcBef>
                <a:spcPct val="0"/>
              </a:spcBef>
              <a:spcAft>
                <a:spcPct val="0"/>
              </a:spcAft>
              <a:defRPr>
                <a:solidFill>
                  <a:schemeClr val="tx1"/>
                </a:solidFill>
                <a:latin typeface="Arial" charset="0"/>
                <a:cs typeface="Arial" charset="0"/>
              </a:defRPr>
            </a:lvl9pPr>
          </a:lstStyle>
          <a:p>
            <a:pPr algn="l">
              <a:lnSpc>
                <a:spcPct val="90000"/>
              </a:lnSpc>
            </a:pPr>
            <a:r>
              <a:rPr lang="en-US" sz="800" b="1" dirty="0">
                <a:sym typeface="Symbol" pitchFamily="18" charset="2"/>
              </a:rPr>
              <a:t>© </a:t>
            </a:r>
            <a:fld id="{7D229EB5-A8B1-4461-8913-017BB338427C}" type="datetimeyyyy">
              <a:rPr lang="en-US" sz="800" b="1" smtClean="0">
                <a:sym typeface="Symbol" pitchFamily="18" charset="2"/>
              </a:rPr>
              <a:t>2022</a:t>
            </a:fld>
            <a:r>
              <a:rPr lang="en-US" sz="800" b="1" dirty="0">
                <a:sym typeface="Symbol" pitchFamily="18" charset="2"/>
              </a:rPr>
              <a:t> Mayo Foundation for Medical Education and Research</a:t>
            </a:r>
          </a:p>
        </p:txBody>
      </p:sp>
      <p:sp>
        <p:nvSpPr>
          <p:cNvPr id="9" name="Freeform 6">
            <a:extLst>
              <a:ext uri="{FF2B5EF4-FFF2-40B4-BE49-F238E27FC236}">
                <a16:creationId xmlns:a16="http://schemas.microsoft.com/office/drawing/2014/main" id="{D3F0F447-E218-4F1F-97EA-4F33A341DD38}"/>
              </a:ext>
            </a:extLst>
          </p:cNvPr>
          <p:cNvSpPr>
            <a:spLocks noChangeAspect="1" noEditPoints="1"/>
          </p:cNvSpPr>
          <p:nvPr userDrawn="1"/>
        </p:nvSpPr>
        <p:spPr bwMode="auto">
          <a:xfrm>
            <a:off x="489177" y="571500"/>
            <a:ext cx="1299126" cy="141732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98027898"/>
      </p:ext>
    </p:extLst>
  </p:cSld>
  <p:clrMap bg1="lt1" tx1="dk1" bg2="lt2" tx2="dk2" accent1="accent1" accent2="accent2" accent3="accent3" accent4="accent4" accent5="accent5" accent6="accent6" hlink="hlink" folHlink="folHlink"/>
  <p:sldLayoutIdLst>
    <p:sldLayoutId id="2147483662" r:id="rId1"/>
    <p:sldLayoutId id="2147483658" r:id="rId2"/>
    <p:sldLayoutId id="2147483660" r:id="rId3"/>
    <p:sldLayoutId id="2147483661"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pos="26784" userDrawn="1">
          <p15:clr>
            <a:srgbClr val="F26B43"/>
          </p15:clr>
        </p15:guide>
        <p15:guide id="5" orient="horz" pos="9782" userDrawn="1">
          <p15:clr>
            <a:srgbClr val="F26B43"/>
          </p15:clr>
        </p15:guide>
        <p15:guide id="8" pos="299" userDrawn="1">
          <p15:clr>
            <a:srgbClr val="F26B43"/>
          </p15:clr>
        </p15:guide>
        <p15:guide id="18" orient="horz" pos="3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jpeg"/><Relationship Id="rId2" Type="http://schemas.openxmlformats.org/officeDocument/2006/relationships/customXml" Target="../../customXml/item3.xml"/><Relationship Id="rId1" Type="http://schemas.openxmlformats.org/officeDocument/2006/relationships/customXml" Target="../../customXml/item4.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A6DA7F-FEF6-3074-9327-7D720D74126C}"/>
              </a:ext>
            </a:extLst>
          </p:cNvPr>
          <p:cNvSpPr/>
          <p:nvPr/>
        </p:nvSpPr>
        <p:spPr>
          <a:xfrm>
            <a:off x="2099331" y="657587"/>
            <a:ext cx="3291840" cy="118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58" name="Text Box 46"/>
          <p:cNvSpPr txBox="1">
            <a:spLocks noChangeArrowheads="1"/>
          </p:cNvSpPr>
          <p:nvPr/>
        </p:nvSpPr>
        <p:spPr bwMode="auto">
          <a:xfrm>
            <a:off x="14850266" y="3853834"/>
            <a:ext cx="13201650" cy="3202612"/>
          </a:xfrm>
          <a:prstGeom prst="rect">
            <a:avLst/>
          </a:prstGeom>
          <a:noFill/>
          <a:ln>
            <a:noFill/>
          </a:ln>
          <a:effectLst/>
        </p:spPr>
        <p:txBody>
          <a:bodyPr wrap="square" lIns="228600" tIns="182880" rIns="137160" bIns="137160" numCol="2" spcCol="731520">
            <a:noAutofit/>
          </a:bodyPr>
          <a:lstStyle>
            <a:lvl1pPr marL="171450" indent="-171450" defTabSz="457200">
              <a:defRPr>
                <a:solidFill>
                  <a:schemeClr val="tx1"/>
                </a:solidFill>
                <a:latin typeface="Arial" charset="0"/>
                <a:cs typeface="Arial" charset="0"/>
              </a:defRPr>
            </a:lvl1pPr>
            <a:lvl2pPr indent="-171450" defTabSz="457200">
              <a:defRPr>
                <a:solidFill>
                  <a:schemeClr val="tx1"/>
                </a:solidFill>
                <a:latin typeface="Arial" charset="0"/>
                <a:cs typeface="Arial" charset="0"/>
              </a:defRPr>
            </a:lvl2pPr>
            <a:lvl3pPr marL="746125" indent="-174625" defTabSz="457200">
              <a:defRPr>
                <a:solidFill>
                  <a:schemeClr val="tx1"/>
                </a:solidFill>
                <a:latin typeface="Arial" charset="0"/>
                <a:cs typeface="Arial" charset="0"/>
              </a:defRPr>
            </a:lvl3pPr>
            <a:lvl4pPr marL="1485900" defTabSz="457200">
              <a:defRPr>
                <a:solidFill>
                  <a:schemeClr val="tx1"/>
                </a:solidFill>
                <a:latin typeface="Arial" charset="0"/>
                <a:cs typeface="Arial" charset="0"/>
              </a:defRPr>
            </a:lvl4pPr>
            <a:lvl5pPr defTabSz="457200">
              <a:defRPr>
                <a:solidFill>
                  <a:schemeClr val="tx1"/>
                </a:solidFill>
                <a:latin typeface="Arial" charset="0"/>
                <a:cs typeface="Arial" charset="0"/>
              </a:defRPr>
            </a:lvl5pPr>
            <a:lvl6pPr defTabSz="457200" fontAlgn="base">
              <a:spcBef>
                <a:spcPct val="0"/>
              </a:spcBef>
              <a:spcAft>
                <a:spcPct val="0"/>
              </a:spcAft>
              <a:defRPr>
                <a:solidFill>
                  <a:schemeClr val="tx1"/>
                </a:solidFill>
                <a:latin typeface="Arial" charset="0"/>
                <a:cs typeface="Arial" charset="0"/>
              </a:defRPr>
            </a:lvl6pPr>
            <a:lvl7pPr defTabSz="457200" fontAlgn="base">
              <a:spcBef>
                <a:spcPct val="0"/>
              </a:spcBef>
              <a:spcAft>
                <a:spcPct val="0"/>
              </a:spcAft>
              <a:defRPr>
                <a:solidFill>
                  <a:schemeClr val="tx1"/>
                </a:solidFill>
                <a:latin typeface="Arial" charset="0"/>
                <a:cs typeface="Arial" charset="0"/>
              </a:defRPr>
            </a:lvl7pPr>
            <a:lvl8pPr defTabSz="457200" fontAlgn="base">
              <a:spcBef>
                <a:spcPct val="0"/>
              </a:spcBef>
              <a:spcAft>
                <a:spcPct val="0"/>
              </a:spcAft>
              <a:defRPr>
                <a:solidFill>
                  <a:schemeClr val="tx1"/>
                </a:solidFill>
                <a:latin typeface="Arial" charset="0"/>
                <a:cs typeface="Arial" charset="0"/>
              </a:defRPr>
            </a:lvl8pPr>
            <a:lvl9pPr defTabSz="457200" fontAlgn="base">
              <a:spcBef>
                <a:spcPct val="0"/>
              </a:spcBef>
              <a:spcAft>
                <a:spcPct val="0"/>
              </a:spcAft>
              <a:defRPr>
                <a:solidFill>
                  <a:schemeClr val="tx1"/>
                </a:solidFill>
                <a:latin typeface="Arial" charset="0"/>
                <a:cs typeface="Arial" charset="0"/>
              </a:defRPr>
            </a:lvl9pPr>
          </a:lstStyle>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Kidney transplant recipients accounted for 220 (37%) participants (</a:t>
            </a:r>
            <a:r>
              <a:rPr lang="en-US" altLang="ja-JP" sz="1800" b="1" dirty="0">
                <a:ea typeface="MS PGothic" pitchFamily="34" charset="-128"/>
              </a:rPr>
              <a:t>Table 1</a:t>
            </a:r>
            <a:r>
              <a:rPr lang="en-US" altLang="ja-JP" sz="1800" dirty="0">
                <a:ea typeface="MS PGothic" pitchFamily="34" charset="-128"/>
              </a:rPr>
              <a:t>).</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Kidney transplant recipients showed no difference in age, sex or BMI (</a:t>
            </a:r>
            <a:r>
              <a:rPr lang="en-US" altLang="ja-JP" sz="1800" b="1" dirty="0">
                <a:ea typeface="MS PGothic" pitchFamily="34" charset="-128"/>
              </a:rPr>
              <a:t>Table 1</a:t>
            </a:r>
            <a:r>
              <a:rPr lang="en-US" altLang="ja-JP" sz="1800" dirty="0">
                <a:ea typeface="MS PGothic" pitchFamily="34" charset="-128"/>
              </a:rPr>
              <a:t>).</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Serum myo-inositol increased with decreased </a:t>
            </a:r>
            <a:r>
              <a:rPr lang="en-US" altLang="ja-JP" sz="1800" dirty="0" err="1">
                <a:ea typeface="MS PGothic" pitchFamily="34" charset="-128"/>
              </a:rPr>
              <a:t>mGFR</a:t>
            </a:r>
            <a:r>
              <a:rPr lang="en-US" altLang="ja-JP" sz="1800" dirty="0">
                <a:ea typeface="MS PGothic" pitchFamily="34" charset="-128"/>
              </a:rPr>
              <a:t>.(</a:t>
            </a:r>
            <a:r>
              <a:rPr lang="en-US" altLang="ja-JP" sz="1800" b="1" dirty="0">
                <a:ea typeface="MS PGothic" pitchFamily="34" charset="-128"/>
              </a:rPr>
              <a:t>Figure 1</a:t>
            </a:r>
            <a:r>
              <a:rPr lang="en-US" altLang="ja-JP" sz="1800" dirty="0">
                <a:ea typeface="MS PGothic" pitchFamily="34" charset="-128"/>
              </a:rPr>
              <a:t>).</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Compared to </a:t>
            </a:r>
            <a:r>
              <a:rPr lang="en-US" altLang="ja-JP" sz="1800" dirty="0" err="1">
                <a:ea typeface="MS PGothic" pitchFamily="34" charset="-128"/>
              </a:rPr>
              <a:t>mGFR</a:t>
            </a:r>
            <a:r>
              <a:rPr lang="en-US" altLang="ja-JP" sz="1800" dirty="0">
                <a:ea typeface="MS PGothic" pitchFamily="34" charset="-128"/>
              </a:rPr>
              <a:t>, there was no significant bias for </a:t>
            </a:r>
            <a:r>
              <a:rPr lang="en-US" altLang="ja-JP" sz="1800" dirty="0" err="1">
                <a:ea typeface="MS PGothic" pitchFamily="34" charset="-128"/>
              </a:rPr>
              <a:t>eGFRcr</a:t>
            </a:r>
            <a:r>
              <a:rPr lang="en-US" altLang="ja-JP" sz="1800" dirty="0">
                <a:ea typeface="MS PGothic" pitchFamily="34" charset="-128"/>
              </a:rPr>
              <a:t> or </a:t>
            </a: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while </a:t>
            </a:r>
            <a:r>
              <a:rPr lang="en-US" altLang="ja-JP" sz="1800" dirty="0" err="1">
                <a:ea typeface="MS PGothic" pitchFamily="34" charset="-128"/>
              </a:rPr>
              <a:t>eGFRcr-cys</a:t>
            </a:r>
            <a:r>
              <a:rPr lang="en-US" altLang="ja-JP" sz="1800" dirty="0">
                <a:ea typeface="MS PGothic" pitchFamily="34" charset="-128"/>
              </a:rPr>
              <a:t> significantly underestimated </a:t>
            </a:r>
            <a:r>
              <a:rPr lang="en-US" altLang="ja-JP" sz="1800" dirty="0" err="1">
                <a:ea typeface="MS PGothic" pitchFamily="34" charset="-128"/>
              </a:rPr>
              <a:t>mGFR</a:t>
            </a:r>
            <a:r>
              <a:rPr lang="en-US" altLang="ja-JP" sz="1800" dirty="0">
                <a:ea typeface="MS PGothic" pitchFamily="34" charset="-128"/>
              </a:rPr>
              <a:t> (</a:t>
            </a:r>
            <a:r>
              <a:rPr lang="en-US" altLang="ja-JP" sz="1800" b="1" dirty="0">
                <a:ea typeface="MS PGothic" pitchFamily="34" charset="-128"/>
              </a:rPr>
              <a:t>Table 2</a:t>
            </a:r>
            <a:r>
              <a:rPr lang="en-US" altLang="ja-JP" sz="1800" dirty="0">
                <a:ea typeface="MS PGothic" pitchFamily="34" charset="-128"/>
              </a:rPr>
              <a:t>). </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P15 was significantly higher for </a:t>
            </a: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compared to </a:t>
            </a:r>
            <a:r>
              <a:rPr lang="en-US" altLang="ja-JP" sz="1800" dirty="0" err="1">
                <a:ea typeface="MS PGothic" pitchFamily="34" charset="-128"/>
              </a:rPr>
              <a:t>eGFRcr</a:t>
            </a:r>
            <a:r>
              <a:rPr lang="en-US" altLang="ja-JP" sz="1800" dirty="0">
                <a:ea typeface="MS PGothic" pitchFamily="34" charset="-128"/>
              </a:rPr>
              <a:t> among all patients (</a:t>
            </a:r>
            <a:r>
              <a:rPr lang="en-US" altLang="ja-JP" sz="1800" b="1" dirty="0">
                <a:ea typeface="MS PGothic" pitchFamily="34" charset="-128"/>
              </a:rPr>
              <a:t>Figure 2</a:t>
            </a:r>
            <a:r>
              <a:rPr lang="en-US" altLang="ja-JP" sz="1800" dirty="0">
                <a:ea typeface="MS PGothic" pitchFamily="34" charset="-128"/>
              </a:rPr>
              <a:t>).</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P15 was higher for </a:t>
            </a:r>
            <a:r>
              <a:rPr lang="en-US" altLang="ja-JP" sz="1800" dirty="0" err="1">
                <a:ea typeface="MS PGothic" pitchFamily="34" charset="-128"/>
              </a:rPr>
              <a:t>eGFRcr-cys</a:t>
            </a:r>
            <a:r>
              <a:rPr lang="en-US" altLang="ja-JP" sz="1800" dirty="0">
                <a:ea typeface="MS PGothic" pitchFamily="34" charset="-128"/>
              </a:rPr>
              <a:t> only among patients without a kidney transplant. </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Agreement with </a:t>
            </a:r>
            <a:r>
              <a:rPr lang="en-US" altLang="ja-JP" sz="1800" dirty="0" err="1">
                <a:ea typeface="MS PGothic" pitchFamily="34" charset="-128"/>
              </a:rPr>
              <a:t>mGFR</a:t>
            </a:r>
            <a:r>
              <a:rPr lang="en-US" altLang="ja-JP" sz="1800" dirty="0">
                <a:ea typeface="MS PGothic" pitchFamily="34" charset="-128"/>
              </a:rPr>
              <a:t> CKD was identical for </a:t>
            </a:r>
            <a:r>
              <a:rPr lang="en-US" altLang="ja-JP" sz="1800" dirty="0" err="1">
                <a:ea typeface="MS PGothic" pitchFamily="34" charset="-128"/>
              </a:rPr>
              <a:t>eGFRcr</a:t>
            </a:r>
            <a:r>
              <a:rPr lang="en-US" altLang="ja-JP" sz="1800" dirty="0">
                <a:ea typeface="MS PGothic" pitchFamily="34" charset="-128"/>
              </a:rPr>
              <a:t> and </a:t>
            </a:r>
            <a:r>
              <a:rPr lang="en-US" altLang="ja-JP" sz="1800" dirty="0" err="1">
                <a:ea typeface="MS PGothic" pitchFamily="34" charset="-128"/>
              </a:rPr>
              <a:t>eGFRcr-cys</a:t>
            </a:r>
            <a:r>
              <a:rPr lang="en-US" altLang="ja-JP" sz="1800" dirty="0">
                <a:ea typeface="MS PGothic" pitchFamily="34" charset="-128"/>
              </a:rPr>
              <a:t> (61.8%, both cases) while </a:t>
            </a: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was significantly higher (66.4%) among patients with a kidney transplant. (</a:t>
            </a:r>
            <a:r>
              <a:rPr lang="en-US" altLang="ja-JP" sz="1800" b="1" dirty="0">
                <a:ea typeface="MS PGothic" pitchFamily="34" charset="-128"/>
              </a:rPr>
              <a:t>Table 2</a:t>
            </a:r>
            <a:r>
              <a:rPr lang="en-US" altLang="ja-JP" sz="1800" dirty="0">
                <a:ea typeface="MS PGothic" pitchFamily="34" charset="-128"/>
              </a:rPr>
              <a:t>)</a:t>
            </a:r>
          </a:p>
          <a:p>
            <a:pPr marL="234950" indent="-234950">
              <a:spcBef>
                <a:spcPts val="600"/>
              </a:spcBef>
              <a:spcAft>
                <a:spcPts val="600"/>
              </a:spcAft>
              <a:buClr>
                <a:schemeClr val="tx1"/>
              </a:buClr>
              <a:buSzPct val="100000"/>
              <a:buFontTx/>
              <a:buChar char="•"/>
            </a:pPr>
            <a:endParaRPr lang="en-US" altLang="ja-JP" sz="1800" dirty="0">
              <a:ea typeface="MS PGothic" pitchFamily="34" charset="-128"/>
            </a:endParaRPr>
          </a:p>
        </p:txBody>
      </p:sp>
      <p:sp>
        <p:nvSpPr>
          <p:cNvPr id="47" name="Text Box 16">
            <a:extLst>
              <a:ext uri="{FF2B5EF4-FFF2-40B4-BE49-F238E27FC236}">
                <a16:creationId xmlns:a16="http://schemas.microsoft.com/office/drawing/2014/main" id="{AAD01BDB-CADE-844B-BBD9-F378CB559940}"/>
              </a:ext>
            </a:extLst>
          </p:cNvPr>
          <p:cNvSpPr txBox="1">
            <a:spLocks noChangeArrowheads="1"/>
          </p:cNvSpPr>
          <p:nvPr/>
        </p:nvSpPr>
        <p:spPr bwMode="auto">
          <a:xfrm>
            <a:off x="1142275" y="3366397"/>
            <a:ext cx="6355080" cy="528549"/>
          </a:xfrm>
          <a:prstGeom prst="rect">
            <a:avLst/>
          </a:prstGeom>
          <a:noFill/>
          <a:ln>
            <a:noFill/>
          </a:ln>
          <a:effectLst/>
        </p:spPr>
        <p:txBody>
          <a:bodyPr wrap="square" lIns="228600" anchor="ctr" anchorCtr="0">
            <a:noAutofit/>
          </a:bodyPr>
          <a:lstStyle>
            <a:lvl1pPr defTabSz="2638425">
              <a:defRPr>
                <a:solidFill>
                  <a:schemeClr val="tx1"/>
                </a:solidFill>
                <a:latin typeface="Arial" charset="0"/>
                <a:cs typeface="Arial" charset="0"/>
              </a:defRPr>
            </a:lvl1pPr>
            <a:lvl2pPr defTabSz="2638425">
              <a:defRPr>
                <a:solidFill>
                  <a:schemeClr val="tx1"/>
                </a:solidFill>
                <a:latin typeface="Arial" charset="0"/>
                <a:cs typeface="Arial" charset="0"/>
              </a:defRPr>
            </a:lvl2pPr>
            <a:lvl3pPr defTabSz="2638425">
              <a:defRPr>
                <a:solidFill>
                  <a:schemeClr val="tx1"/>
                </a:solidFill>
                <a:latin typeface="Arial" charset="0"/>
                <a:cs typeface="Arial" charset="0"/>
              </a:defRPr>
            </a:lvl3pPr>
            <a:lvl4pPr defTabSz="2638425">
              <a:defRPr>
                <a:solidFill>
                  <a:schemeClr val="tx1"/>
                </a:solidFill>
                <a:latin typeface="Arial" charset="0"/>
                <a:cs typeface="Arial" charset="0"/>
              </a:defRPr>
            </a:lvl4pPr>
            <a:lvl5pPr defTabSz="2638425">
              <a:defRPr>
                <a:solidFill>
                  <a:schemeClr val="tx1"/>
                </a:solidFill>
                <a:latin typeface="Arial" charset="0"/>
                <a:cs typeface="Arial" charset="0"/>
              </a:defRPr>
            </a:lvl5pPr>
            <a:lvl6pPr defTabSz="2638425" fontAlgn="base">
              <a:spcBef>
                <a:spcPct val="0"/>
              </a:spcBef>
              <a:spcAft>
                <a:spcPct val="0"/>
              </a:spcAft>
              <a:defRPr>
                <a:solidFill>
                  <a:schemeClr val="tx1"/>
                </a:solidFill>
                <a:latin typeface="Arial" charset="0"/>
                <a:cs typeface="Arial" charset="0"/>
              </a:defRPr>
            </a:lvl6pPr>
            <a:lvl7pPr defTabSz="2638425" fontAlgn="base">
              <a:spcBef>
                <a:spcPct val="0"/>
              </a:spcBef>
              <a:spcAft>
                <a:spcPct val="0"/>
              </a:spcAft>
              <a:defRPr>
                <a:solidFill>
                  <a:schemeClr val="tx1"/>
                </a:solidFill>
                <a:latin typeface="Arial" charset="0"/>
                <a:cs typeface="Arial" charset="0"/>
              </a:defRPr>
            </a:lvl7pPr>
            <a:lvl8pPr defTabSz="2638425" fontAlgn="base">
              <a:spcBef>
                <a:spcPct val="0"/>
              </a:spcBef>
              <a:spcAft>
                <a:spcPct val="0"/>
              </a:spcAft>
              <a:defRPr>
                <a:solidFill>
                  <a:schemeClr val="tx1"/>
                </a:solidFill>
                <a:latin typeface="Arial" charset="0"/>
                <a:cs typeface="Arial" charset="0"/>
              </a:defRPr>
            </a:lvl8pPr>
            <a:lvl9pPr defTabSz="2638425" fontAlgn="base">
              <a:spcBef>
                <a:spcPct val="0"/>
              </a:spcBef>
              <a:spcAft>
                <a:spcPct val="0"/>
              </a:spcAft>
              <a:defRPr>
                <a:solidFill>
                  <a:schemeClr val="tx1"/>
                </a:solidFill>
                <a:latin typeface="Arial" charset="0"/>
                <a:cs typeface="Arial" charset="0"/>
              </a:defRPr>
            </a:lvl9pPr>
          </a:lstStyle>
          <a:p>
            <a:pPr>
              <a:spcBef>
                <a:spcPct val="50000"/>
              </a:spcBef>
            </a:pPr>
            <a:r>
              <a:rPr lang="en-US" sz="2800" b="1" dirty="0">
                <a:solidFill>
                  <a:schemeClr val="accent1"/>
                </a:solidFill>
              </a:rPr>
              <a:t>Introduction</a:t>
            </a:r>
          </a:p>
        </p:txBody>
      </p:sp>
      <p:sp>
        <p:nvSpPr>
          <p:cNvPr id="48" name="Text Box 47">
            <a:extLst>
              <a:ext uri="{FF2B5EF4-FFF2-40B4-BE49-F238E27FC236}">
                <a16:creationId xmlns:a16="http://schemas.microsoft.com/office/drawing/2014/main" id="{11435790-5A0E-7243-989C-C053E872A393}"/>
              </a:ext>
            </a:extLst>
          </p:cNvPr>
          <p:cNvSpPr txBox="1">
            <a:spLocks noChangeArrowheads="1"/>
          </p:cNvSpPr>
          <p:nvPr/>
        </p:nvSpPr>
        <p:spPr bwMode="auto">
          <a:xfrm>
            <a:off x="14850266" y="3366397"/>
            <a:ext cx="13203936" cy="52322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RESULTS</a:t>
            </a:r>
          </a:p>
        </p:txBody>
      </p:sp>
      <p:sp>
        <p:nvSpPr>
          <p:cNvPr id="13435" name="Text Box 123"/>
          <p:cNvSpPr txBox="1">
            <a:spLocks noChangeArrowheads="1"/>
          </p:cNvSpPr>
          <p:nvPr/>
        </p:nvSpPr>
        <p:spPr bwMode="auto">
          <a:xfrm>
            <a:off x="35444792" y="8849464"/>
            <a:ext cx="6355080" cy="2139047"/>
          </a:xfrm>
          <a:prstGeom prst="rect">
            <a:avLst/>
          </a:prstGeom>
          <a:noFill/>
          <a:ln>
            <a:noFill/>
          </a:ln>
          <a:effectLst/>
        </p:spPr>
        <p:txBody>
          <a:bodyPr wrap="square" lIns="228600" tIns="182880" rIns="137160" bIns="137160">
            <a:noAutofit/>
          </a:bodyPr>
          <a:lstStyle>
            <a:defPPr>
              <a:defRPr lang="en-US"/>
            </a:defPPr>
            <a:lvl1pPr marL="171450" indent="-171450" defTabSz="457200">
              <a:spcBef>
                <a:spcPct val="35000"/>
              </a:spcBef>
              <a:spcAft>
                <a:spcPts val="600"/>
              </a:spcAft>
              <a:buClr>
                <a:schemeClr val="accent4"/>
              </a:buClr>
              <a:buSzPct val="120000"/>
              <a:buFontTx/>
              <a:buChar char="•"/>
              <a:defRPr sz="1400">
                <a:solidFill>
                  <a:srgbClr val="000000"/>
                </a:solidFill>
                <a:ea typeface="MS PGothic" pitchFamily="34" charset="-128"/>
              </a:defRPr>
            </a:lvl1pPr>
            <a:lvl2pPr lvl="1" indent="-171450" defTabSz="457200">
              <a:spcBef>
                <a:spcPct val="35000"/>
              </a:spcBef>
              <a:spcAft>
                <a:spcPts val="600"/>
              </a:spcAft>
              <a:buClr>
                <a:schemeClr val="accent4"/>
              </a:buClr>
              <a:buFont typeface="Arial" charset="0"/>
              <a:buChar char="–"/>
              <a:defRPr sz="1400">
                <a:solidFill>
                  <a:srgbClr val="000000"/>
                </a:solidFill>
                <a:ea typeface="MS PGothic" pitchFamily="34" charset="-128"/>
              </a:defRPr>
            </a:lvl2pPr>
            <a:lvl3pPr marL="746125" lvl="2" indent="-174625" defTabSz="457200">
              <a:spcBef>
                <a:spcPct val="35000"/>
              </a:spcBef>
              <a:spcAft>
                <a:spcPts val="600"/>
              </a:spcAft>
              <a:buClr>
                <a:schemeClr val="bg1">
                  <a:lumMod val="50000"/>
                  <a:lumOff val="50000"/>
                </a:schemeClr>
              </a:buClr>
              <a:buFontTx/>
              <a:buChar char="•"/>
              <a:defRPr sz="1400">
                <a:solidFill>
                  <a:srgbClr val="000000"/>
                </a:solidFill>
                <a:ea typeface="MS PGothic" pitchFamily="34" charset="-128"/>
              </a:defRPr>
            </a:lvl3pPr>
            <a:lvl4pPr marL="1485900" defTabSz="457200"/>
            <a:lvl5pPr defTabSz="457200"/>
            <a:lvl6pPr defTabSz="457200" fontAlgn="base">
              <a:spcBef>
                <a:spcPct val="0"/>
              </a:spcBef>
              <a:spcAft>
                <a:spcPct val="0"/>
              </a:spcAft>
            </a:lvl6pPr>
            <a:lvl7pPr defTabSz="457200" fontAlgn="base">
              <a:spcBef>
                <a:spcPct val="0"/>
              </a:spcBef>
              <a:spcAft>
                <a:spcPct val="0"/>
              </a:spcAft>
            </a:lvl7pPr>
            <a:lvl8pPr defTabSz="457200" fontAlgn="base">
              <a:spcBef>
                <a:spcPct val="0"/>
              </a:spcBef>
              <a:spcAft>
                <a:spcPct val="0"/>
              </a:spcAft>
            </a:lvl8pPr>
            <a:lvl9pPr defTabSz="457200" fontAlgn="base">
              <a:spcBef>
                <a:spcPct val="0"/>
              </a:spcBef>
              <a:spcAft>
                <a:spcPct val="0"/>
              </a:spcAft>
            </a:lvl9pPr>
          </a:lstStyle>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2021 CKD-EPI </a:t>
            </a:r>
            <a:r>
              <a:rPr lang="en-US" altLang="ja-JP" sz="1800" dirty="0" err="1">
                <a:ea typeface="MS PGothic" pitchFamily="34" charset="-128"/>
              </a:rPr>
              <a:t>eGFRcr</a:t>
            </a:r>
            <a:r>
              <a:rPr lang="en-US" altLang="ja-JP" sz="1800" dirty="0">
                <a:ea typeface="MS PGothic" pitchFamily="34" charset="-128"/>
              </a:rPr>
              <a:t> and </a:t>
            </a:r>
            <a:r>
              <a:rPr lang="en-US" altLang="ja-JP" sz="1800" dirty="0" err="1">
                <a:ea typeface="MS PGothic" pitchFamily="34" charset="-128"/>
              </a:rPr>
              <a:t>eGFRcr-cys</a:t>
            </a:r>
            <a:r>
              <a:rPr lang="en-US" altLang="ja-JP" sz="1800" dirty="0">
                <a:ea typeface="MS PGothic" pitchFamily="34" charset="-128"/>
              </a:rPr>
              <a:t> have similar bias, P15, and agreement</a:t>
            </a:r>
          </a:p>
          <a:p>
            <a:pPr marL="285750" indent="-285750">
              <a:spcBef>
                <a:spcPts val="600"/>
              </a:spcBef>
              <a:spcAft>
                <a:spcPts val="600"/>
              </a:spcAft>
              <a:buClr>
                <a:schemeClr val="tx1"/>
              </a:buClr>
              <a:buFont typeface="Arial" panose="020B0604020202020204" pitchFamily="34" charset="0"/>
              <a:buChar char="•"/>
            </a:pP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more closely matched </a:t>
            </a:r>
            <a:r>
              <a:rPr lang="en-US" altLang="ja-JP" sz="1800" dirty="0" err="1">
                <a:ea typeface="MS PGothic" pitchFamily="34" charset="-128"/>
              </a:rPr>
              <a:t>mGFR</a:t>
            </a:r>
            <a:r>
              <a:rPr lang="en-US" altLang="ja-JP" sz="1800" dirty="0">
                <a:ea typeface="MS PGothic" pitchFamily="34" charset="-128"/>
              </a:rPr>
              <a:t> </a:t>
            </a:r>
          </a:p>
          <a:p>
            <a:pPr marL="285750" indent="-285750">
              <a:spcBef>
                <a:spcPts val="600"/>
              </a:spcBef>
              <a:spcAft>
                <a:spcPts val="600"/>
              </a:spcAft>
              <a:buClr>
                <a:schemeClr val="tx1"/>
              </a:buClr>
              <a:buFont typeface="Arial" panose="020B0604020202020204" pitchFamily="34" charset="0"/>
              <a:buChar char="•"/>
            </a:pP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improvement was most significant among kidney transplant recipients</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Multi-marker eGFR improve over creatinine alone and </a:t>
            </a: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improves over </a:t>
            </a:r>
            <a:r>
              <a:rPr lang="en-US" altLang="ja-JP" sz="1800" dirty="0" err="1">
                <a:ea typeface="MS PGothic" pitchFamily="34" charset="-128"/>
              </a:rPr>
              <a:t>eGFRcr-cys</a:t>
            </a:r>
            <a:r>
              <a:rPr lang="en-US" altLang="ja-JP" sz="1800" dirty="0">
                <a:ea typeface="MS PGothic" pitchFamily="34" charset="-128"/>
              </a:rPr>
              <a:t>.</a:t>
            </a:r>
          </a:p>
        </p:txBody>
      </p:sp>
      <p:sp>
        <p:nvSpPr>
          <p:cNvPr id="61" name="Text Box 59">
            <a:extLst>
              <a:ext uri="{FF2B5EF4-FFF2-40B4-BE49-F238E27FC236}">
                <a16:creationId xmlns:a16="http://schemas.microsoft.com/office/drawing/2014/main" id="{18D1E61C-F966-3C47-8564-8BA19E95CE97}"/>
              </a:ext>
            </a:extLst>
          </p:cNvPr>
          <p:cNvSpPr txBox="1">
            <a:spLocks noChangeArrowheads="1"/>
          </p:cNvSpPr>
          <p:nvPr/>
        </p:nvSpPr>
        <p:spPr bwMode="auto">
          <a:xfrm>
            <a:off x="35444792" y="8297131"/>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CONCLUSIONS</a:t>
            </a:r>
          </a:p>
        </p:txBody>
      </p:sp>
      <p:sp>
        <p:nvSpPr>
          <p:cNvPr id="13370" name="Text Box 58"/>
          <p:cNvSpPr txBox="1">
            <a:spLocks noChangeArrowheads="1"/>
          </p:cNvSpPr>
          <p:nvPr/>
        </p:nvSpPr>
        <p:spPr bwMode="auto">
          <a:xfrm>
            <a:off x="35444792" y="3853834"/>
            <a:ext cx="6355080" cy="4322064"/>
          </a:xfrm>
          <a:prstGeom prst="rect">
            <a:avLst/>
          </a:prstGeom>
          <a:noFill/>
          <a:ln>
            <a:noFill/>
          </a:ln>
          <a:effectLst/>
        </p:spPr>
        <p:txBody>
          <a:bodyPr wrap="square" lIns="228600" tIns="182880" rIns="137160" bIns="137160">
            <a:noAutofit/>
          </a:bodyPr>
          <a:lstStyle>
            <a:defPPr>
              <a:defRPr lang="en-US"/>
            </a:defPPr>
            <a:lvl1pPr marL="171450" indent="-171450" defTabSz="457200">
              <a:spcBef>
                <a:spcPct val="35000"/>
              </a:spcBef>
              <a:spcAft>
                <a:spcPts val="600"/>
              </a:spcAft>
              <a:buClr>
                <a:schemeClr val="accent4"/>
              </a:buClr>
              <a:buSzPct val="120000"/>
              <a:buFontTx/>
              <a:buChar char="•"/>
              <a:defRPr sz="1400">
                <a:solidFill>
                  <a:srgbClr val="000000"/>
                </a:solidFill>
                <a:ea typeface="MS PGothic" pitchFamily="34" charset="-128"/>
              </a:defRPr>
            </a:lvl1pPr>
            <a:lvl2pPr lvl="1" indent="-171450" defTabSz="457200">
              <a:spcBef>
                <a:spcPct val="35000"/>
              </a:spcBef>
              <a:spcAft>
                <a:spcPts val="600"/>
              </a:spcAft>
              <a:buClr>
                <a:schemeClr val="accent4"/>
              </a:buClr>
              <a:buFont typeface="Arial" charset="0"/>
              <a:buChar char="–"/>
              <a:defRPr sz="1400">
                <a:solidFill>
                  <a:srgbClr val="000000"/>
                </a:solidFill>
                <a:ea typeface="MS PGothic" pitchFamily="34" charset="-128"/>
              </a:defRPr>
            </a:lvl2pPr>
            <a:lvl3pPr marL="746125" lvl="2" indent="-174625" defTabSz="457200">
              <a:spcBef>
                <a:spcPct val="35000"/>
              </a:spcBef>
              <a:spcAft>
                <a:spcPts val="600"/>
              </a:spcAft>
              <a:buClr>
                <a:schemeClr val="bg1">
                  <a:lumMod val="50000"/>
                  <a:lumOff val="50000"/>
                </a:schemeClr>
              </a:buClr>
              <a:buFontTx/>
              <a:buChar char="•"/>
              <a:defRPr sz="1400">
                <a:solidFill>
                  <a:srgbClr val="000000"/>
                </a:solidFill>
                <a:ea typeface="MS PGothic" pitchFamily="34" charset="-128"/>
              </a:defRPr>
            </a:lvl3pPr>
            <a:lvl4pPr marL="1485900" defTabSz="457200"/>
            <a:lvl5pPr defTabSz="457200"/>
            <a:lvl6pPr defTabSz="457200" fontAlgn="base">
              <a:spcBef>
                <a:spcPct val="0"/>
              </a:spcBef>
              <a:spcAft>
                <a:spcPct val="0"/>
              </a:spcAft>
            </a:lvl6pPr>
            <a:lvl7pPr defTabSz="457200" fontAlgn="base">
              <a:spcBef>
                <a:spcPct val="0"/>
              </a:spcBef>
              <a:spcAft>
                <a:spcPct val="0"/>
              </a:spcAft>
            </a:lvl7pPr>
            <a:lvl8pPr defTabSz="457200" fontAlgn="base">
              <a:spcBef>
                <a:spcPct val="0"/>
              </a:spcBef>
              <a:spcAft>
                <a:spcPct val="0"/>
              </a:spcAft>
            </a:lvl8pPr>
            <a:lvl9pPr defTabSz="457200" fontAlgn="base">
              <a:spcBef>
                <a:spcPct val="0"/>
              </a:spcBef>
              <a:spcAft>
                <a:spcPct val="0"/>
              </a:spcAft>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Addition of serum valine and myo-inositol along with creatinine and cystatin C (</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eGFR</a:t>
            </a:r>
            <a:r>
              <a:rPr kumimoji="0" lang="en-US" altLang="en-US" sz="1800" b="0" i="0" u="none" strike="noStrike" cap="none" normalizeH="0" baseline="-3000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NMR</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improved the P15 and concordance compared to </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eGFRcr</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and </a:t>
            </a:r>
            <a:r>
              <a:rPr kumimoji="0" lang="en-US" altLang="en-US" sz="18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eGFRcr-cys</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Previous studies have reported associations between kidney failure and increases in both myo-inositol and valine. Altered inositol metabolism following kidney transplantation and among patients taking calcineurin inhibitors commonly prescribed for immunosuppression following solid organ transplant are also reported.</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More study is required on the potentially confounding interactions between reduced kidney function, transplantation, immunosuppression and serum metabolites.</a:t>
            </a:r>
            <a:endParaRPr lang="en-US" altLang="ja-JP" sz="1800" dirty="0">
              <a:ea typeface="MS PGothic" pitchFamily="34" charset="-128"/>
            </a:endParaRPr>
          </a:p>
        </p:txBody>
      </p:sp>
      <p:sp>
        <p:nvSpPr>
          <p:cNvPr id="13438" name="Text Box 126"/>
          <p:cNvSpPr txBox="1">
            <a:spLocks noChangeArrowheads="1"/>
          </p:cNvSpPr>
          <p:nvPr/>
        </p:nvSpPr>
        <p:spPr bwMode="auto">
          <a:xfrm>
            <a:off x="35444792" y="12210783"/>
            <a:ext cx="6355080" cy="2337975"/>
          </a:xfrm>
          <a:prstGeom prst="rect">
            <a:avLst/>
          </a:prstGeom>
          <a:noFill/>
          <a:ln>
            <a:noFill/>
          </a:ln>
          <a:effectLst/>
        </p:spPr>
        <p:txBody>
          <a:bodyPr wrap="square" lIns="228600" tIns="182880" rIns="137160" bIns="137160">
            <a:noAutofit/>
          </a:bodyPr>
          <a:lstStyle>
            <a:lvl1pPr marL="342900" indent="-342900" defTabSz="457200">
              <a:defRPr>
                <a:solidFill>
                  <a:schemeClr val="tx1"/>
                </a:solidFill>
                <a:latin typeface="Arial" charset="0"/>
                <a:cs typeface="Arial" charset="0"/>
              </a:defRPr>
            </a:lvl1pPr>
            <a:lvl2pPr marL="735013" indent="-342900" defTabSz="457200">
              <a:defRPr>
                <a:solidFill>
                  <a:schemeClr val="tx1"/>
                </a:solidFill>
                <a:latin typeface="Arial" charset="0"/>
                <a:cs typeface="Arial" charset="0"/>
              </a:defRPr>
            </a:lvl2pPr>
            <a:lvl3pPr marL="1714500" indent="-342900" defTabSz="457200">
              <a:defRPr>
                <a:solidFill>
                  <a:schemeClr val="tx1"/>
                </a:solidFill>
                <a:latin typeface="Arial" charset="0"/>
                <a:cs typeface="Arial" charset="0"/>
              </a:defRPr>
            </a:lvl3pPr>
            <a:lvl4pPr marL="1828800" indent="-342900" defTabSz="457200">
              <a:defRPr>
                <a:solidFill>
                  <a:schemeClr val="tx1"/>
                </a:solidFill>
                <a:latin typeface="Arial" charset="0"/>
                <a:cs typeface="Arial" charset="0"/>
              </a:defRPr>
            </a:lvl4pPr>
            <a:lvl5pPr marL="2171700" indent="-342900" defTabSz="457200">
              <a:defRPr>
                <a:solidFill>
                  <a:schemeClr val="tx1"/>
                </a:solidFill>
                <a:latin typeface="Arial" charset="0"/>
                <a:cs typeface="Arial" charset="0"/>
              </a:defRPr>
            </a:lvl5pPr>
            <a:lvl6pPr marL="2628900" indent="-342900" defTabSz="457200" fontAlgn="base">
              <a:spcBef>
                <a:spcPct val="0"/>
              </a:spcBef>
              <a:spcAft>
                <a:spcPct val="0"/>
              </a:spcAft>
              <a:defRPr>
                <a:solidFill>
                  <a:schemeClr val="tx1"/>
                </a:solidFill>
                <a:latin typeface="Arial" charset="0"/>
                <a:cs typeface="Arial" charset="0"/>
              </a:defRPr>
            </a:lvl6pPr>
            <a:lvl7pPr marL="3086100" indent="-342900" defTabSz="457200" fontAlgn="base">
              <a:spcBef>
                <a:spcPct val="0"/>
              </a:spcBef>
              <a:spcAft>
                <a:spcPct val="0"/>
              </a:spcAft>
              <a:defRPr>
                <a:solidFill>
                  <a:schemeClr val="tx1"/>
                </a:solidFill>
                <a:latin typeface="Arial" charset="0"/>
                <a:cs typeface="Arial" charset="0"/>
              </a:defRPr>
            </a:lvl7pPr>
            <a:lvl8pPr marL="3543300" indent="-342900" defTabSz="457200" fontAlgn="base">
              <a:spcBef>
                <a:spcPct val="0"/>
              </a:spcBef>
              <a:spcAft>
                <a:spcPct val="0"/>
              </a:spcAft>
              <a:defRPr>
                <a:solidFill>
                  <a:schemeClr val="tx1"/>
                </a:solidFill>
                <a:latin typeface="Arial" charset="0"/>
                <a:cs typeface="Arial" charset="0"/>
              </a:defRPr>
            </a:lvl8pPr>
            <a:lvl9pPr marL="4000500" indent="-342900" defTabSz="457200" fontAlgn="base">
              <a:spcBef>
                <a:spcPct val="0"/>
              </a:spcBef>
              <a:spcAft>
                <a:spcPct val="0"/>
              </a:spcAft>
              <a:defRPr>
                <a:solidFill>
                  <a:schemeClr val="tx1"/>
                </a:solidFill>
                <a:latin typeface="Arial" charset="0"/>
                <a:cs typeface="Arial" charset="0"/>
              </a:defRPr>
            </a:lvl9pPr>
          </a:lstStyle>
          <a:p>
            <a:pPr marL="285750" marR="0" indent="-285750">
              <a:spcBef>
                <a:spcPts val="600"/>
              </a:spcBef>
              <a:spcAft>
                <a:spcPts val="0"/>
              </a:spcAft>
              <a:buFont typeface="Arial" panose="020B0604020202020204" pitchFamily="34" charset="0"/>
              <a:buChar char="•"/>
            </a:pPr>
            <a:r>
              <a:rPr lang="en-US" sz="1400" dirty="0">
                <a:effectLst/>
                <a:latin typeface="+mj-lt"/>
                <a:ea typeface="Calibri" panose="020F0502020204030204" pitchFamily="34" charset="0"/>
              </a:rPr>
              <a:t>Ehrich J, et al. Serum Myo-Inositol, Dimethyl Sulfone, and Valine in Combination with Creatinine Allow Accurate Assessment of Renal Insufficiency-a Proof of Concept. </a:t>
            </a:r>
            <a:r>
              <a:rPr lang="en-US" sz="1400" i="1" dirty="0">
                <a:effectLst/>
                <a:latin typeface="+mj-lt"/>
                <a:ea typeface="Calibri" panose="020F0502020204030204" pitchFamily="34" charset="0"/>
              </a:rPr>
              <a:t>Diagnostics (Basel)</a:t>
            </a:r>
            <a:r>
              <a:rPr lang="en-US" sz="1400" dirty="0">
                <a:effectLst/>
                <a:latin typeface="+mj-lt"/>
                <a:ea typeface="Calibri" panose="020F0502020204030204" pitchFamily="34" charset="0"/>
              </a:rPr>
              <a:t> (2021) 11(2). </a:t>
            </a:r>
          </a:p>
          <a:p>
            <a:pPr marL="285750" marR="0" indent="-285750">
              <a:spcBef>
                <a:spcPts val="600"/>
              </a:spcBef>
              <a:spcAft>
                <a:spcPts val="0"/>
              </a:spcAft>
              <a:buFont typeface="Arial" panose="020B0604020202020204" pitchFamily="34" charset="0"/>
              <a:buChar char="•"/>
            </a:pPr>
            <a:r>
              <a:rPr lang="en-US" sz="1400" dirty="0" err="1">
                <a:effectLst/>
                <a:latin typeface="+mj-lt"/>
                <a:ea typeface="Calibri" panose="020F0502020204030204" pitchFamily="34" charset="0"/>
              </a:rPr>
              <a:t>Stammler</a:t>
            </a:r>
            <a:r>
              <a:rPr lang="en-US" sz="1400" dirty="0">
                <a:effectLst/>
                <a:latin typeface="+mj-lt"/>
                <a:ea typeface="Calibri" panose="020F0502020204030204" pitchFamily="34" charset="0"/>
              </a:rPr>
              <a:t> F, et al. Estimating Glomerular Filtration Rate from Serum Myo-Inositol, Valine, Creatinine and Cystatin C. </a:t>
            </a:r>
            <a:r>
              <a:rPr lang="en-US" sz="1400" i="1" dirty="0">
                <a:effectLst/>
                <a:latin typeface="+mj-lt"/>
                <a:ea typeface="Calibri" panose="020F0502020204030204" pitchFamily="34" charset="0"/>
              </a:rPr>
              <a:t>Diagnostics (Basel)</a:t>
            </a:r>
            <a:r>
              <a:rPr lang="en-US" sz="1400" dirty="0">
                <a:effectLst/>
                <a:latin typeface="+mj-lt"/>
                <a:ea typeface="Calibri" panose="020F0502020204030204" pitchFamily="34" charset="0"/>
              </a:rPr>
              <a:t> (2021) 11(12).</a:t>
            </a:r>
          </a:p>
          <a:p>
            <a:pPr marL="285750" marR="0" indent="-285750">
              <a:spcBef>
                <a:spcPts val="600"/>
              </a:spcBef>
              <a:spcAft>
                <a:spcPts val="0"/>
              </a:spcAft>
              <a:buFont typeface="Arial" panose="020B0604020202020204" pitchFamily="34" charset="0"/>
              <a:buChar char="•"/>
            </a:pPr>
            <a:r>
              <a:rPr lang="en-US" sz="1400" dirty="0">
                <a:effectLst/>
                <a:latin typeface="+mj-lt"/>
                <a:ea typeface="Calibri" panose="020F0502020204030204" pitchFamily="34" charset="0"/>
              </a:rPr>
              <a:t>Fuhrmann M, et al. Analytical Validation of </a:t>
            </a:r>
            <a:r>
              <a:rPr lang="en-US" sz="1400" dirty="0" err="1">
                <a:effectLst/>
                <a:latin typeface="+mj-lt"/>
                <a:ea typeface="Calibri" panose="020F0502020204030204" pitchFamily="34" charset="0"/>
              </a:rPr>
              <a:t>Gfrnmr</a:t>
            </a:r>
            <a:r>
              <a:rPr lang="en-US" sz="1400" dirty="0">
                <a:effectLst/>
                <a:latin typeface="+mj-lt"/>
                <a:ea typeface="Calibri" panose="020F0502020204030204" pitchFamily="34" charset="0"/>
              </a:rPr>
              <a:t>: A Blood-Based Multiple Biomarker Assay for Accurate Estimation of Glomerular Filtration Rate. </a:t>
            </a:r>
            <a:r>
              <a:rPr lang="en-US" sz="1400" i="1" dirty="0">
                <a:effectLst/>
                <a:latin typeface="+mj-lt"/>
                <a:ea typeface="Calibri" panose="020F0502020204030204" pitchFamily="34" charset="0"/>
              </a:rPr>
              <a:t>Diagnostics (Basel)</a:t>
            </a:r>
            <a:r>
              <a:rPr lang="en-US" sz="1400" dirty="0">
                <a:effectLst/>
                <a:latin typeface="+mj-lt"/>
                <a:ea typeface="Calibri" panose="020F0502020204030204" pitchFamily="34" charset="0"/>
              </a:rPr>
              <a:t> (2022) 12(5).</a:t>
            </a:r>
            <a:endParaRPr lang="en-US" altLang="ja-JP" sz="1400" dirty="0">
              <a:latin typeface="+mj-lt"/>
              <a:ea typeface="MS PGothic" pitchFamily="34" charset="-128"/>
            </a:endParaRPr>
          </a:p>
        </p:txBody>
      </p:sp>
      <p:sp>
        <p:nvSpPr>
          <p:cNvPr id="49" name="Text Box 59">
            <a:extLst>
              <a:ext uri="{FF2B5EF4-FFF2-40B4-BE49-F238E27FC236}">
                <a16:creationId xmlns:a16="http://schemas.microsoft.com/office/drawing/2014/main" id="{93C0A152-9454-B84D-B3A8-5CE20481F01E}"/>
              </a:ext>
            </a:extLst>
          </p:cNvPr>
          <p:cNvSpPr txBox="1">
            <a:spLocks noChangeArrowheads="1"/>
          </p:cNvSpPr>
          <p:nvPr/>
        </p:nvSpPr>
        <p:spPr bwMode="auto">
          <a:xfrm>
            <a:off x="35444792" y="3340977"/>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DISCUSSION</a:t>
            </a:r>
          </a:p>
        </p:txBody>
      </p:sp>
      <p:sp>
        <p:nvSpPr>
          <p:cNvPr id="62" name="Text Box 59">
            <a:extLst>
              <a:ext uri="{FF2B5EF4-FFF2-40B4-BE49-F238E27FC236}">
                <a16:creationId xmlns:a16="http://schemas.microsoft.com/office/drawing/2014/main" id="{99B23A07-AF5B-714B-909F-2CD98BFBE634}"/>
              </a:ext>
            </a:extLst>
          </p:cNvPr>
          <p:cNvSpPr txBox="1">
            <a:spLocks noChangeArrowheads="1"/>
          </p:cNvSpPr>
          <p:nvPr/>
        </p:nvSpPr>
        <p:spPr bwMode="auto">
          <a:xfrm>
            <a:off x="35444792" y="11658385"/>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REFERENCES</a:t>
            </a:r>
          </a:p>
        </p:txBody>
      </p:sp>
      <p:sp>
        <p:nvSpPr>
          <p:cNvPr id="52" name="Text Box 44">
            <a:extLst>
              <a:ext uri="{FF2B5EF4-FFF2-40B4-BE49-F238E27FC236}">
                <a16:creationId xmlns:a16="http://schemas.microsoft.com/office/drawing/2014/main" id="{9F79E0D4-4A22-7A4F-9AE4-9150354796BE}"/>
              </a:ext>
            </a:extLst>
          </p:cNvPr>
          <p:cNvSpPr txBox="1">
            <a:spLocks noChangeArrowheads="1"/>
          </p:cNvSpPr>
          <p:nvPr/>
        </p:nvSpPr>
        <p:spPr bwMode="auto">
          <a:xfrm>
            <a:off x="8001214" y="3366397"/>
            <a:ext cx="6355080" cy="52322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Objectives</a:t>
            </a:r>
          </a:p>
        </p:txBody>
      </p:sp>
      <p:sp>
        <p:nvSpPr>
          <p:cNvPr id="58" name="Text Box 144">
            <a:extLst>
              <a:ext uri="{FF2B5EF4-FFF2-40B4-BE49-F238E27FC236}">
                <a16:creationId xmlns:a16="http://schemas.microsoft.com/office/drawing/2014/main" id="{A3497D7A-0F42-404E-9B16-1CED27870B7D}"/>
              </a:ext>
            </a:extLst>
          </p:cNvPr>
          <p:cNvSpPr txBox="1">
            <a:spLocks noChangeArrowheads="1"/>
          </p:cNvSpPr>
          <p:nvPr/>
        </p:nvSpPr>
        <p:spPr bwMode="auto">
          <a:xfrm>
            <a:off x="8016253" y="5879768"/>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Table 1</a:t>
            </a:r>
          </a:p>
        </p:txBody>
      </p:sp>
      <p:sp>
        <p:nvSpPr>
          <p:cNvPr id="56" name="Text Box 326">
            <a:extLst>
              <a:ext uri="{FF2B5EF4-FFF2-40B4-BE49-F238E27FC236}">
                <a16:creationId xmlns:a16="http://schemas.microsoft.com/office/drawing/2014/main" id="{D1F3C768-45D8-40CA-9F07-124D07F703DE}"/>
              </a:ext>
            </a:extLst>
          </p:cNvPr>
          <p:cNvSpPr txBox="1">
            <a:spLocks noChangeArrowheads="1"/>
          </p:cNvSpPr>
          <p:nvPr/>
        </p:nvSpPr>
        <p:spPr bwMode="auto">
          <a:xfrm>
            <a:off x="8001214" y="3853834"/>
            <a:ext cx="6355080" cy="2282561"/>
          </a:xfrm>
          <a:prstGeom prst="rect">
            <a:avLst/>
          </a:prstGeom>
          <a:noFill/>
          <a:ln>
            <a:noFill/>
          </a:ln>
          <a:effectLst/>
        </p:spPr>
        <p:txBody>
          <a:bodyPr wrap="square" lIns="228600" tIns="182880" rIns="137160" bIns="137160">
            <a:noAutofit/>
          </a:bodyPr>
          <a:lstStyle>
            <a:lvl1pPr marL="114300" defTabSz="457200">
              <a:defRPr>
                <a:solidFill>
                  <a:schemeClr val="tx1"/>
                </a:solidFill>
                <a:latin typeface="Arial" charset="0"/>
                <a:cs typeface="Arial" charset="0"/>
              </a:defRPr>
            </a:lvl1pPr>
            <a:lvl2pPr marL="1257300" indent="-400050" defTabSz="457200">
              <a:defRPr>
                <a:solidFill>
                  <a:schemeClr val="tx1"/>
                </a:solidFill>
                <a:latin typeface="Arial" charset="0"/>
                <a:cs typeface="Arial" charset="0"/>
              </a:defRPr>
            </a:lvl2pPr>
            <a:lvl3pPr marL="1371600" defTabSz="457200">
              <a:defRPr>
                <a:solidFill>
                  <a:schemeClr val="tx1"/>
                </a:solidFill>
                <a:latin typeface="Arial" charset="0"/>
                <a:cs typeface="Arial" charset="0"/>
              </a:defRPr>
            </a:lvl3pPr>
            <a:lvl4pPr marL="1485900" defTabSz="457200">
              <a:defRPr>
                <a:solidFill>
                  <a:schemeClr val="tx1"/>
                </a:solidFill>
                <a:latin typeface="Arial" charset="0"/>
                <a:cs typeface="Arial" charset="0"/>
              </a:defRPr>
            </a:lvl4pPr>
            <a:lvl5pPr defTabSz="457200">
              <a:defRPr>
                <a:solidFill>
                  <a:schemeClr val="tx1"/>
                </a:solidFill>
                <a:latin typeface="Arial" charset="0"/>
                <a:cs typeface="Arial" charset="0"/>
              </a:defRPr>
            </a:lvl5pPr>
            <a:lvl6pPr defTabSz="457200" fontAlgn="base">
              <a:spcBef>
                <a:spcPct val="0"/>
              </a:spcBef>
              <a:spcAft>
                <a:spcPct val="0"/>
              </a:spcAft>
              <a:defRPr>
                <a:solidFill>
                  <a:schemeClr val="tx1"/>
                </a:solidFill>
                <a:latin typeface="Arial" charset="0"/>
                <a:cs typeface="Arial" charset="0"/>
              </a:defRPr>
            </a:lvl6pPr>
            <a:lvl7pPr defTabSz="457200" fontAlgn="base">
              <a:spcBef>
                <a:spcPct val="0"/>
              </a:spcBef>
              <a:spcAft>
                <a:spcPct val="0"/>
              </a:spcAft>
              <a:defRPr>
                <a:solidFill>
                  <a:schemeClr val="tx1"/>
                </a:solidFill>
                <a:latin typeface="Arial" charset="0"/>
                <a:cs typeface="Arial" charset="0"/>
              </a:defRPr>
            </a:lvl7pPr>
            <a:lvl8pPr defTabSz="457200" fontAlgn="base">
              <a:spcBef>
                <a:spcPct val="0"/>
              </a:spcBef>
              <a:spcAft>
                <a:spcPct val="0"/>
              </a:spcAft>
              <a:defRPr>
                <a:solidFill>
                  <a:schemeClr val="tx1"/>
                </a:solidFill>
                <a:latin typeface="Arial" charset="0"/>
                <a:cs typeface="Arial" charset="0"/>
              </a:defRPr>
            </a:lvl8pPr>
            <a:lvl9pPr defTabSz="457200" fontAlgn="base">
              <a:spcBef>
                <a:spcPct val="0"/>
              </a:spcBef>
              <a:spcAft>
                <a:spcPct val="0"/>
              </a:spcAft>
              <a:defRPr>
                <a:solidFill>
                  <a:schemeClr val="tx1"/>
                </a:solidFill>
                <a:latin typeface="Arial" charset="0"/>
                <a:cs typeface="Arial" charset="0"/>
              </a:defRPr>
            </a:lvl9pPr>
          </a:lstStyle>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Evaluate the 2021 CKD-EPI eGFR methods compared to iothalamate GFR in a group of patients with and without kidney transplant.</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Determine the performance of NMR-metabolomics based eGFR methods compared to measured GFR and CKD-EPI equations.</a:t>
            </a:r>
          </a:p>
        </p:txBody>
      </p:sp>
      <p:sp>
        <p:nvSpPr>
          <p:cNvPr id="67" name="Text Box 59">
            <a:extLst>
              <a:ext uri="{FF2B5EF4-FFF2-40B4-BE49-F238E27FC236}">
                <a16:creationId xmlns:a16="http://schemas.microsoft.com/office/drawing/2014/main" id="{EFB96AEA-2953-4BA4-85F2-5B91E6C0CD81}"/>
              </a:ext>
            </a:extLst>
          </p:cNvPr>
          <p:cNvSpPr txBox="1">
            <a:spLocks noChangeArrowheads="1"/>
          </p:cNvSpPr>
          <p:nvPr/>
        </p:nvSpPr>
        <p:spPr bwMode="auto">
          <a:xfrm>
            <a:off x="28549200" y="3340977"/>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Figure 2</a:t>
            </a:r>
          </a:p>
        </p:txBody>
      </p:sp>
      <p:sp>
        <p:nvSpPr>
          <p:cNvPr id="88" name="Text Box 529">
            <a:extLst>
              <a:ext uri="{FF2B5EF4-FFF2-40B4-BE49-F238E27FC236}">
                <a16:creationId xmlns:a16="http://schemas.microsoft.com/office/drawing/2014/main" id="{EF81804E-FEBD-4B5B-863E-A5F22F6101CC}"/>
              </a:ext>
            </a:extLst>
          </p:cNvPr>
          <p:cNvSpPr txBox="1">
            <a:spLocks noChangeArrowheads="1"/>
          </p:cNvSpPr>
          <p:nvPr/>
        </p:nvSpPr>
        <p:spPr bwMode="auto">
          <a:xfrm>
            <a:off x="21700146" y="10465306"/>
            <a:ext cx="6355080" cy="523220"/>
          </a:xfrm>
          <a:prstGeom prst="rect">
            <a:avLst/>
          </a:prstGeom>
          <a:noFill/>
          <a:ln>
            <a:noFill/>
          </a:ln>
          <a:effectLst/>
        </p:spPr>
        <p:txBody>
          <a:bodyPr lIns="228600" anchor="ctr" anchorCtr="0">
            <a:noAutofit/>
          </a:bodyPr>
          <a:lstStyle>
            <a:lvl1pPr algn="l" defTabSz="2638425">
              <a:spcBef>
                <a:spcPct val="0"/>
              </a:spcBef>
              <a:defRPr>
                <a:solidFill>
                  <a:schemeClr val="tx1"/>
                </a:solidFill>
                <a:latin typeface="Arial" charset="0"/>
                <a:cs typeface="Arial" charset="0"/>
              </a:defRPr>
            </a:lvl1pPr>
            <a:lvl2pPr algn="l" defTabSz="2638425">
              <a:spcBef>
                <a:spcPct val="0"/>
              </a:spcBef>
              <a:defRPr>
                <a:solidFill>
                  <a:schemeClr val="tx1"/>
                </a:solidFill>
                <a:latin typeface="Arial" charset="0"/>
                <a:cs typeface="Arial" charset="0"/>
              </a:defRPr>
            </a:lvl2pPr>
            <a:lvl3pPr algn="l" defTabSz="2638425">
              <a:spcBef>
                <a:spcPct val="0"/>
              </a:spcBef>
              <a:defRPr>
                <a:solidFill>
                  <a:schemeClr val="tx1"/>
                </a:solidFill>
                <a:latin typeface="Arial" charset="0"/>
                <a:cs typeface="Arial" charset="0"/>
              </a:defRPr>
            </a:lvl3pPr>
            <a:lvl4pPr algn="l" defTabSz="2638425">
              <a:spcBef>
                <a:spcPct val="0"/>
              </a:spcBef>
              <a:defRPr>
                <a:solidFill>
                  <a:schemeClr val="tx1"/>
                </a:solidFill>
                <a:latin typeface="Arial" charset="0"/>
                <a:cs typeface="Arial" charset="0"/>
              </a:defRPr>
            </a:lvl4pPr>
            <a:lvl5pPr algn="l" defTabSz="2638425">
              <a:spcBef>
                <a:spcPct val="0"/>
              </a:spcBef>
              <a:defRPr>
                <a:solidFill>
                  <a:schemeClr val="tx1"/>
                </a:solidFill>
                <a:latin typeface="Arial" charset="0"/>
                <a:cs typeface="Arial" charset="0"/>
              </a:defRPr>
            </a:lvl5pPr>
            <a:lvl6pPr defTabSz="2638425" fontAlgn="base">
              <a:spcBef>
                <a:spcPct val="0"/>
              </a:spcBef>
              <a:spcAft>
                <a:spcPct val="0"/>
              </a:spcAft>
              <a:defRPr>
                <a:solidFill>
                  <a:schemeClr val="tx1"/>
                </a:solidFill>
                <a:latin typeface="Arial" charset="0"/>
                <a:cs typeface="Arial" charset="0"/>
              </a:defRPr>
            </a:lvl6pPr>
            <a:lvl7pPr defTabSz="2638425" fontAlgn="base">
              <a:spcBef>
                <a:spcPct val="0"/>
              </a:spcBef>
              <a:spcAft>
                <a:spcPct val="0"/>
              </a:spcAft>
              <a:defRPr>
                <a:solidFill>
                  <a:schemeClr val="tx1"/>
                </a:solidFill>
                <a:latin typeface="Arial" charset="0"/>
                <a:cs typeface="Arial" charset="0"/>
              </a:defRPr>
            </a:lvl7pPr>
            <a:lvl8pPr defTabSz="2638425" fontAlgn="base">
              <a:spcBef>
                <a:spcPct val="0"/>
              </a:spcBef>
              <a:spcAft>
                <a:spcPct val="0"/>
              </a:spcAft>
              <a:defRPr>
                <a:solidFill>
                  <a:schemeClr val="tx1"/>
                </a:solidFill>
                <a:latin typeface="Arial" charset="0"/>
                <a:cs typeface="Arial" charset="0"/>
              </a:defRPr>
            </a:lvl8pPr>
            <a:lvl9pPr defTabSz="2638425" fontAlgn="base">
              <a:spcBef>
                <a:spcPct val="0"/>
              </a:spcBef>
              <a:spcAft>
                <a:spcPct val="0"/>
              </a:spcAft>
              <a:defRPr>
                <a:solidFill>
                  <a:schemeClr val="tx1"/>
                </a:solidFill>
                <a:latin typeface="Arial" charset="0"/>
                <a:cs typeface="Arial" charset="0"/>
              </a:defRPr>
            </a:lvl9pPr>
          </a:lstStyle>
          <a:p>
            <a:pPr>
              <a:spcBef>
                <a:spcPct val="50000"/>
              </a:spcBef>
              <a:buClrTx/>
              <a:buSzTx/>
            </a:pPr>
            <a:r>
              <a:rPr lang="en-US" altLang="en-US" sz="1400" b="1" dirty="0">
                <a:solidFill>
                  <a:schemeClr val="accent1"/>
                </a:solidFill>
              </a:rPr>
              <a:t>FIGURE 3/</a:t>
            </a:r>
            <a:br>
              <a:rPr lang="en-US" altLang="en-US" sz="1400" b="1" dirty="0">
                <a:solidFill>
                  <a:schemeClr val="accent1"/>
                </a:solidFill>
              </a:rPr>
            </a:br>
            <a:r>
              <a:rPr lang="en-US" altLang="en-US" sz="1400" b="1" dirty="0">
                <a:solidFill>
                  <a:schemeClr val="accent1"/>
                </a:solidFill>
              </a:rPr>
              <a:t>2 LINE HEADER</a:t>
            </a:r>
          </a:p>
        </p:txBody>
      </p:sp>
      <p:sp>
        <p:nvSpPr>
          <p:cNvPr id="92" name="Text Box 80">
            <a:extLst>
              <a:ext uri="{FF2B5EF4-FFF2-40B4-BE49-F238E27FC236}">
                <a16:creationId xmlns:a16="http://schemas.microsoft.com/office/drawing/2014/main" id="{D498522F-73B0-4BA5-8991-2075C0529965}"/>
              </a:ext>
            </a:extLst>
          </p:cNvPr>
          <p:cNvSpPr txBox="1">
            <a:spLocks noChangeArrowheads="1"/>
          </p:cNvSpPr>
          <p:nvPr/>
        </p:nvSpPr>
        <p:spPr bwMode="auto">
          <a:xfrm>
            <a:off x="21700146" y="9835620"/>
            <a:ext cx="6355080" cy="307777"/>
          </a:xfrm>
          <a:prstGeom prst="rect">
            <a:avLst/>
          </a:prstGeom>
          <a:noFill/>
          <a:ln>
            <a:noFill/>
          </a:ln>
          <a:effectLst/>
        </p:spPr>
        <p:txBody>
          <a:bodyPr wrap="square" lIns="228600">
            <a:noAutofit/>
          </a:bodyPr>
          <a:lstStyle>
            <a:lvl1pPr defTabSz="2638425">
              <a:defRPr>
                <a:solidFill>
                  <a:schemeClr val="tx1"/>
                </a:solidFill>
                <a:latin typeface="Arial" charset="0"/>
                <a:cs typeface="Arial" charset="0"/>
              </a:defRPr>
            </a:lvl1pPr>
            <a:lvl2pPr defTabSz="2638425">
              <a:defRPr>
                <a:solidFill>
                  <a:schemeClr val="tx1"/>
                </a:solidFill>
                <a:latin typeface="Arial" charset="0"/>
                <a:cs typeface="Arial" charset="0"/>
              </a:defRPr>
            </a:lvl2pPr>
            <a:lvl3pPr defTabSz="2638425">
              <a:defRPr>
                <a:solidFill>
                  <a:schemeClr val="tx1"/>
                </a:solidFill>
                <a:latin typeface="Arial" charset="0"/>
                <a:cs typeface="Arial" charset="0"/>
              </a:defRPr>
            </a:lvl3pPr>
            <a:lvl4pPr defTabSz="2638425">
              <a:defRPr>
                <a:solidFill>
                  <a:schemeClr val="tx1"/>
                </a:solidFill>
                <a:latin typeface="Arial" charset="0"/>
                <a:cs typeface="Arial" charset="0"/>
              </a:defRPr>
            </a:lvl4pPr>
            <a:lvl5pPr defTabSz="2638425">
              <a:defRPr>
                <a:solidFill>
                  <a:schemeClr val="tx1"/>
                </a:solidFill>
                <a:latin typeface="Arial" charset="0"/>
                <a:cs typeface="Arial" charset="0"/>
              </a:defRPr>
            </a:lvl5pPr>
            <a:lvl6pPr defTabSz="2638425" fontAlgn="base">
              <a:spcBef>
                <a:spcPct val="0"/>
              </a:spcBef>
              <a:spcAft>
                <a:spcPct val="0"/>
              </a:spcAft>
              <a:defRPr>
                <a:solidFill>
                  <a:schemeClr val="tx1"/>
                </a:solidFill>
                <a:latin typeface="Arial" charset="0"/>
                <a:cs typeface="Arial" charset="0"/>
              </a:defRPr>
            </a:lvl6pPr>
            <a:lvl7pPr defTabSz="2638425" fontAlgn="base">
              <a:spcBef>
                <a:spcPct val="0"/>
              </a:spcBef>
              <a:spcAft>
                <a:spcPct val="0"/>
              </a:spcAft>
              <a:defRPr>
                <a:solidFill>
                  <a:schemeClr val="tx1"/>
                </a:solidFill>
                <a:latin typeface="Arial" charset="0"/>
                <a:cs typeface="Arial" charset="0"/>
              </a:defRPr>
            </a:lvl7pPr>
            <a:lvl8pPr defTabSz="2638425" fontAlgn="base">
              <a:spcBef>
                <a:spcPct val="0"/>
              </a:spcBef>
              <a:spcAft>
                <a:spcPct val="0"/>
              </a:spcAft>
              <a:defRPr>
                <a:solidFill>
                  <a:schemeClr val="tx1"/>
                </a:solidFill>
                <a:latin typeface="Arial" charset="0"/>
                <a:cs typeface="Arial" charset="0"/>
              </a:defRPr>
            </a:lvl8pPr>
            <a:lvl9pPr defTabSz="2638425" fontAlgn="base">
              <a:spcBef>
                <a:spcPct val="0"/>
              </a:spcBef>
              <a:spcAft>
                <a:spcPct val="0"/>
              </a:spcAft>
              <a:defRPr>
                <a:solidFill>
                  <a:schemeClr val="tx1"/>
                </a:solidFill>
                <a:latin typeface="Arial" charset="0"/>
                <a:cs typeface="Arial" charset="0"/>
              </a:defRPr>
            </a:lvl9pPr>
          </a:lstStyle>
          <a:p>
            <a:pPr>
              <a:spcBef>
                <a:spcPct val="50000"/>
              </a:spcBef>
            </a:pPr>
            <a:r>
              <a:rPr lang="en-US" sz="1400" dirty="0"/>
              <a:t>Figure legend </a:t>
            </a:r>
            <a:r>
              <a:rPr lang="en-US" sz="1400" dirty="0" err="1"/>
              <a:t>odiste</a:t>
            </a:r>
            <a:r>
              <a:rPr lang="en-US" sz="1400" dirty="0"/>
              <a:t> </a:t>
            </a:r>
            <a:r>
              <a:rPr lang="en-US" sz="1400" dirty="0" err="1"/>
              <a:t>idendi</a:t>
            </a:r>
            <a:r>
              <a:rPr lang="en-US" sz="1400" dirty="0"/>
              <a:t> </a:t>
            </a:r>
            <a:r>
              <a:rPr lang="en-US" sz="1400" dirty="0" err="1"/>
              <a:t>delecullam</a:t>
            </a:r>
            <a:r>
              <a:rPr lang="en-US" sz="1400" dirty="0"/>
              <a:t> </a:t>
            </a:r>
            <a:r>
              <a:rPr lang="en-US" sz="1400" dirty="0" err="1"/>
              <a:t>delecte</a:t>
            </a:r>
            <a:r>
              <a:rPr lang="en-US" sz="1400" dirty="0"/>
              <a:t> </a:t>
            </a:r>
            <a:r>
              <a:rPr lang="en-US" sz="1400" dirty="0" err="1"/>
              <a:t>earci</a:t>
            </a:r>
            <a:r>
              <a:rPr lang="en-US" sz="1400" dirty="0"/>
              <a:t> </a:t>
            </a:r>
            <a:r>
              <a:rPr lang="en-US" sz="1400" dirty="0" err="1"/>
              <a:t>omnis</a:t>
            </a:r>
            <a:r>
              <a:rPr lang="en-US" sz="1400" dirty="0"/>
              <a:t> est.</a:t>
            </a:r>
          </a:p>
        </p:txBody>
      </p:sp>
      <p:sp>
        <p:nvSpPr>
          <p:cNvPr id="14" name="Text Placeholder 13">
            <a:extLst>
              <a:ext uri="{FF2B5EF4-FFF2-40B4-BE49-F238E27FC236}">
                <a16:creationId xmlns:a16="http://schemas.microsoft.com/office/drawing/2014/main" id="{106DBEBA-F0D2-4C55-B54A-2586413F3031}"/>
              </a:ext>
            </a:extLst>
          </p:cNvPr>
          <p:cNvSpPr>
            <a:spLocks noGrp="1"/>
          </p:cNvSpPr>
          <p:nvPr>
            <p:ph type="body" sz="quarter" idx="12"/>
          </p:nvPr>
        </p:nvSpPr>
        <p:spPr/>
        <p:txBody>
          <a:bodyPr/>
          <a:lstStyle/>
          <a:p>
            <a:r>
              <a:rPr lang="en-US" altLang="en-US" sz="4400" dirty="0">
                <a:solidFill>
                  <a:schemeClr val="bg1"/>
                </a:solidFill>
              </a:rPr>
              <a:t>Performance of a novel race-Independent GFR estimating equation in kidney transplant recipients based upon NMR-measured</a:t>
            </a:r>
          </a:p>
        </p:txBody>
      </p:sp>
      <p:sp>
        <p:nvSpPr>
          <p:cNvPr id="12" name="Text Placeholder 11">
            <a:extLst>
              <a:ext uri="{FF2B5EF4-FFF2-40B4-BE49-F238E27FC236}">
                <a16:creationId xmlns:a16="http://schemas.microsoft.com/office/drawing/2014/main" id="{6AE945EA-6039-4A90-BDC8-155713E231A6}"/>
              </a:ext>
            </a:extLst>
          </p:cNvPr>
          <p:cNvSpPr>
            <a:spLocks noGrp="1"/>
          </p:cNvSpPr>
          <p:nvPr>
            <p:ph type="body" sz="quarter" idx="10"/>
          </p:nvPr>
        </p:nvSpPr>
        <p:spPr/>
        <p:txBody>
          <a:bodyPr/>
          <a:lstStyle/>
          <a:p>
            <a:r>
              <a:rPr lang="en-US" sz="1800" dirty="0"/>
              <a:t>Jeffrey W. Meeusen,</a:t>
            </a:r>
            <a:r>
              <a:rPr lang="en-US" sz="1800" baseline="30000" dirty="0"/>
              <a:t>1</a:t>
            </a:r>
            <a:r>
              <a:rPr lang="en-US" sz="1800" dirty="0"/>
              <a:t> Surendra Dasari,</a:t>
            </a:r>
            <a:r>
              <a:rPr lang="en-US" sz="1800" baseline="30000" dirty="0"/>
              <a:t>1</a:t>
            </a:r>
            <a:r>
              <a:rPr lang="en-US" sz="1800" dirty="0"/>
              <a:t> John C. Lieske,</a:t>
            </a:r>
            <a:r>
              <a:rPr lang="en-US" sz="1800" baseline="30000" dirty="0"/>
              <a:t>1</a:t>
            </a:r>
            <a:r>
              <a:rPr lang="en-US" sz="1800" dirty="0"/>
              <a:t> Marcello Grassi,</a:t>
            </a:r>
            <a:r>
              <a:rPr lang="en-US" sz="1800" baseline="30000" dirty="0"/>
              <a:t>2</a:t>
            </a:r>
            <a:r>
              <a:rPr lang="en-US" sz="1800" dirty="0"/>
              <a:t> Frank Stämmler,</a:t>
            </a:r>
            <a:r>
              <a:rPr lang="en-US" sz="1800" baseline="30000" dirty="0"/>
              <a:t> 2</a:t>
            </a:r>
            <a:r>
              <a:rPr lang="en-US" sz="1800" dirty="0"/>
              <a:t> Eric Schiffer</a:t>
            </a:r>
            <a:r>
              <a:rPr lang="en-US" sz="1800" baseline="30000" dirty="0"/>
              <a:t>2</a:t>
            </a:r>
            <a:endParaRPr lang="en-US" sz="1800" dirty="0"/>
          </a:p>
          <a:p>
            <a:r>
              <a:rPr lang="en-US" sz="1800" baseline="30000" dirty="0"/>
              <a:t>1</a:t>
            </a:r>
            <a:r>
              <a:rPr lang="en-US" sz="1800" dirty="0"/>
              <a:t>Department of Laboratory </a:t>
            </a:r>
            <a:r>
              <a:rPr lang="en-US" sz="1800" dirty="0" err="1"/>
              <a:t>Medicin</a:t>
            </a:r>
            <a:r>
              <a:rPr lang="en-US" sz="1800" dirty="0"/>
              <a:t> and Pathology, Mayo Clinic, Rochester, MN; </a:t>
            </a:r>
            <a:r>
              <a:rPr lang="en-US" sz="1800" baseline="30000" dirty="0"/>
              <a:t>2</a:t>
            </a:r>
            <a:r>
              <a:rPr lang="en-US" sz="1800" dirty="0"/>
              <a:t>Numares AG, Regensburg, Germany</a:t>
            </a:r>
          </a:p>
        </p:txBody>
      </p:sp>
      <p:graphicFrame>
        <p:nvGraphicFramePr>
          <p:cNvPr id="91" name="Table 90">
            <a:extLst>
              <a:ext uri="{FF2B5EF4-FFF2-40B4-BE49-F238E27FC236}">
                <a16:creationId xmlns:a16="http://schemas.microsoft.com/office/drawing/2014/main" id="{C9740199-66C5-CFAD-239A-34F880C790C6}"/>
              </a:ext>
            </a:extLst>
          </p:cNvPr>
          <p:cNvGraphicFramePr>
            <a:graphicFrameLocks noGrp="1"/>
          </p:cNvGraphicFramePr>
          <p:nvPr>
            <p:extLst>
              <p:ext uri="{D42A27DB-BD31-4B8C-83A1-F6EECF244321}">
                <p14:modId xmlns:p14="http://schemas.microsoft.com/office/powerpoint/2010/main" val="3789744237"/>
              </p:ext>
            </p:extLst>
          </p:nvPr>
        </p:nvGraphicFramePr>
        <p:xfrm>
          <a:off x="21889595" y="7677447"/>
          <a:ext cx="12883047" cy="6916782"/>
        </p:xfrm>
        <a:graphic>
          <a:graphicData uri="http://schemas.openxmlformats.org/drawingml/2006/table">
            <a:tbl>
              <a:tblPr firstRow="1" firstCol="1" bandRow="1">
                <a:tableStyleId>{B301B821-A1FF-4177-AEE7-76D212191A09}</a:tableStyleId>
              </a:tblPr>
              <a:tblGrid>
                <a:gridCol w="3637403">
                  <a:extLst>
                    <a:ext uri="{9D8B030D-6E8A-4147-A177-3AD203B41FA5}">
                      <a16:colId xmlns:a16="http://schemas.microsoft.com/office/drawing/2014/main" val="2405639607"/>
                    </a:ext>
                  </a:extLst>
                </a:gridCol>
                <a:gridCol w="2288878">
                  <a:extLst>
                    <a:ext uri="{9D8B030D-6E8A-4147-A177-3AD203B41FA5}">
                      <a16:colId xmlns:a16="http://schemas.microsoft.com/office/drawing/2014/main" val="988456210"/>
                    </a:ext>
                  </a:extLst>
                </a:gridCol>
                <a:gridCol w="2136745">
                  <a:extLst>
                    <a:ext uri="{9D8B030D-6E8A-4147-A177-3AD203B41FA5}">
                      <a16:colId xmlns:a16="http://schemas.microsoft.com/office/drawing/2014/main" val="1667680270"/>
                    </a:ext>
                  </a:extLst>
                </a:gridCol>
                <a:gridCol w="1387565">
                  <a:extLst>
                    <a:ext uri="{9D8B030D-6E8A-4147-A177-3AD203B41FA5}">
                      <a16:colId xmlns:a16="http://schemas.microsoft.com/office/drawing/2014/main" val="1516513782"/>
                    </a:ext>
                  </a:extLst>
                </a:gridCol>
                <a:gridCol w="2044891">
                  <a:extLst>
                    <a:ext uri="{9D8B030D-6E8A-4147-A177-3AD203B41FA5}">
                      <a16:colId xmlns:a16="http://schemas.microsoft.com/office/drawing/2014/main" val="978870146"/>
                    </a:ext>
                  </a:extLst>
                </a:gridCol>
                <a:gridCol w="1387565">
                  <a:extLst>
                    <a:ext uri="{9D8B030D-6E8A-4147-A177-3AD203B41FA5}">
                      <a16:colId xmlns:a16="http://schemas.microsoft.com/office/drawing/2014/main" val="3484939648"/>
                    </a:ext>
                  </a:extLst>
                </a:gridCol>
              </a:tblGrid>
              <a:tr h="333102">
                <a:tc>
                  <a:txBody>
                    <a:bodyPr/>
                    <a:lstStyle/>
                    <a:p>
                      <a:pPr marL="0" marR="0">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dirty="0" err="1">
                          <a:effectLst/>
                        </a:rPr>
                        <a:t>eGFR</a:t>
                      </a:r>
                      <a:r>
                        <a:rPr lang="en-US" sz="1800" baseline="-25000" dirty="0" err="1">
                          <a:effectLst/>
                        </a:rPr>
                        <a:t>cr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dirty="0" err="1">
                          <a:effectLst/>
                        </a:rPr>
                        <a:t>eGFR</a:t>
                      </a:r>
                      <a:r>
                        <a:rPr lang="en-US" sz="1800" baseline="-25000" dirty="0" err="1">
                          <a:effectLst/>
                        </a:rPr>
                        <a:t>cr-cys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dirty="0">
                          <a:effectLst/>
                        </a:rPr>
                        <a:t>p-value*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dirty="0" err="1">
                          <a:effectLst/>
                        </a:rPr>
                        <a:t>eGFR</a:t>
                      </a:r>
                      <a:r>
                        <a:rPr lang="en-US" sz="1800" baseline="-25000" dirty="0" err="1">
                          <a:effectLst/>
                        </a:rPr>
                        <a:t>NMR</a:t>
                      </a:r>
                      <a:endParaRPr lang="en-US" sz="1800" baseline="-25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dirty="0">
                          <a:effectLst/>
                        </a:rPr>
                        <a:t>p-value*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9123340"/>
                  </a:ext>
                </a:extLst>
              </a:tr>
              <a:tr h="0">
                <a:tc>
                  <a:txBody>
                    <a:bodyPr/>
                    <a:lstStyle/>
                    <a:p>
                      <a:pPr marL="0" marR="0">
                        <a:spcBef>
                          <a:spcPts val="0"/>
                        </a:spcBef>
                        <a:spcAft>
                          <a:spcPts val="0"/>
                        </a:spcAft>
                      </a:pPr>
                      <a:r>
                        <a:rPr lang="en-US" sz="1800" dirty="0">
                          <a:effectLst/>
                        </a:rPr>
                        <a:t>Bias: Median Difference; mL/min/1.73m² (95% CI)</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7170572"/>
                  </a:ext>
                </a:extLst>
              </a:tr>
              <a:tr h="0">
                <a:tc>
                  <a:txBody>
                    <a:bodyPr/>
                    <a:lstStyle/>
                    <a:p>
                      <a:pPr marL="0" marR="0">
                        <a:spcBef>
                          <a:spcPts val="0"/>
                        </a:spcBef>
                        <a:spcAft>
                          <a:spcPts val="0"/>
                        </a:spcAft>
                      </a:pPr>
                      <a:r>
                        <a:rPr lang="en-US" sz="1800" dirty="0">
                          <a:effectLst/>
                        </a:rPr>
                        <a:t>Kidney Transplant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dirty="0">
                          <a:effectLst/>
                        </a:rPr>
                        <a:t>-0.05</a:t>
                      </a:r>
                    </a:p>
                    <a:p>
                      <a:pPr marL="0" marR="0" algn="r">
                        <a:spcBef>
                          <a:spcPts val="0"/>
                        </a:spcBef>
                        <a:spcAft>
                          <a:spcPts val="0"/>
                        </a:spcAft>
                      </a:pPr>
                      <a:r>
                        <a:rPr lang="en-US" sz="1800" dirty="0">
                          <a:effectLst/>
                        </a:rPr>
                        <a:t>(-1.67 to 1.36)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-3.84</a:t>
                      </a:r>
                    </a:p>
                    <a:p>
                      <a:pPr marL="0" marR="0" algn="r">
                        <a:spcBef>
                          <a:spcPts val="0"/>
                        </a:spcBef>
                        <a:spcAft>
                          <a:spcPts val="0"/>
                        </a:spcAft>
                      </a:pPr>
                      <a:r>
                        <a:rPr lang="en-US" sz="1800">
                          <a:effectLst/>
                        </a:rPr>
                        <a:t>(-4.83 to -2.51)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0.412</a:t>
                      </a:r>
                    </a:p>
                    <a:p>
                      <a:pPr marL="0" marR="0" algn="r">
                        <a:spcBef>
                          <a:spcPts val="0"/>
                        </a:spcBef>
                        <a:spcAft>
                          <a:spcPts val="0"/>
                        </a:spcAft>
                      </a:pPr>
                      <a:r>
                        <a:rPr lang="en-US" sz="1800">
                          <a:effectLst/>
                        </a:rPr>
                        <a:t>(-1.30 to 1.68)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9079218"/>
                  </a:ext>
                </a:extLst>
              </a:tr>
              <a:tr h="0">
                <a:tc>
                  <a:txBody>
                    <a:bodyPr/>
                    <a:lstStyle/>
                    <a:p>
                      <a:pPr marL="0" marR="0">
                        <a:spcBef>
                          <a:spcPts val="0"/>
                        </a:spcBef>
                        <a:spcAft>
                          <a:spcPts val="0"/>
                        </a:spcAft>
                      </a:pPr>
                      <a:r>
                        <a:rPr lang="en-US" sz="1800">
                          <a:effectLst/>
                        </a:rPr>
                        <a:t>No 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-2.17</a:t>
                      </a:r>
                    </a:p>
                    <a:p>
                      <a:pPr marL="0" marR="0" algn="r">
                        <a:spcBef>
                          <a:spcPts val="0"/>
                        </a:spcBef>
                        <a:spcAft>
                          <a:spcPts val="0"/>
                        </a:spcAft>
                      </a:pPr>
                      <a:r>
                        <a:rPr lang="en-US" sz="1800">
                          <a:effectLst/>
                        </a:rPr>
                        <a:t>(-3.53 to -0.829)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-3.57</a:t>
                      </a:r>
                    </a:p>
                    <a:p>
                      <a:pPr marL="0" marR="0" algn="r">
                        <a:spcBef>
                          <a:spcPts val="0"/>
                        </a:spcBef>
                        <a:spcAft>
                          <a:spcPts val="0"/>
                        </a:spcAft>
                      </a:pPr>
                      <a:r>
                        <a:rPr lang="en-US" sz="1800">
                          <a:effectLst/>
                        </a:rPr>
                        <a:t>(-4.72 to -1.89)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-0.12</a:t>
                      </a:r>
                    </a:p>
                    <a:p>
                      <a:pPr marL="0" marR="0" algn="r">
                        <a:spcBef>
                          <a:spcPts val="0"/>
                        </a:spcBef>
                        <a:spcAft>
                          <a:spcPts val="0"/>
                        </a:spcAft>
                      </a:pPr>
                      <a:r>
                        <a:rPr lang="en-US" sz="1800">
                          <a:effectLst/>
                        </a:rPr>
                        <a:t>(-1.34 to 1.17)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0.96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3261521"/>
                  </a:ext>
                </a:extLst>
              </a:tr>
              <a:tr h="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43915134"/>
                  </a:ext>
                </a:extLst>
              </a:tr>
              <a:tr h="0">
                <a:tc>
                  <a:txBody>
                    <a:bodyPr/>
                    <a:lstStyle/>
                    <a:p>
                      <a:pPr marL="0" marR="0">
                        <a:spcBef>
                          <a:spcPts val="0"/>
                        </a:spcBef>
                        <a:spcAft>
                          <a:spcPts val="0"/>
                        </a:spcAft>
                      </a:pPr>
                      <a:r>
                        <a:rPr lang="en-US" sz="1800">
                          <a:effectLst/>
                        </a:rPr>
                        <a:t>P</a:t>
                      </a:r>
                      <a:r>
                        <a:rPr lang="en-US" sz="1800" baseline="-25000">
                          <a:effectLst/>
                        </a:rPr>
                        <a:t>15</a:t>
                      </a:r>
                      <a:r>
                        <a:rPr lang="en-US" sz="1800">
                          <a:effectLst/>
                        </a:rPr>
                        <a:t>; % (95% CI)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083514"/>
                  </a:ext>
                </a:extLst>
              </a:tr>
              <a:tr h="0">
                <a:tc>
                  <a:txBody>
                    <a:bodyPr/>
                    <a:lstStyle/>
                    <a:p>
                      <a:pPr marL="0" marR="0">
                        <a:spcBef>
                          <a:spcPts val="0"/>
                        </a:spcBef>
                        <a:spcAft>
                          <a:spcPts val="0"/>
                        </a:spcAft>
                      </a:pPr>
                      <a:r>
                        <a:rPr lang="en-US" sz="1800">
                          <a:effectLst/>
                        </a:rPr>
                        <a:t>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57.3</a:t>
                      </a:r>
                    </a:p>
                    <a:p>
                      <a:pPr marL="0" marR="0" algn="r">
                        <a:spcBef>
                          <a:spcPts val="0"/>
                        </a:spcBef>
                        <a:spcAft>
                          <a:spcPts val="0"/>
                        </a:spcAft>
                      </a:pPr>
                      <a:r>
                        <a:rPr lang="en-US" sz="1800">
                          <a:effectLst/>
                        </a:rPr>
                        <a:t>(50.7 to 63.8)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60.9</a:t>
                      </a:r>
                    </a:p>
                    <a:p>
                      <a:pPr marL="0" marR="0" algn="r">
                        <a:spcBef>
                          <a:spcPts val="0"/>
                        </a:spcBef>
                        <a:spcAft>
                          <a:spcPts val="0"/>
                        </a:spcAft>
                      </a:pPr>
                      <a:r>
                        <a:rPr lang="en-US" sz="1800">
                          <a:effectLst/>
                        </a:rPr>
                        <a:t>(54.5 to 67.4)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0.43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67.3</a:t>
                      </a:r>
                    </a:p>
                    <a:p>
                      <a:pPr marL="0" marR="0" algn="r">
                        <a:spcBef>
                          <a:spcPts val="0"/>
                        </a:spcBef>
                        <a:spcAft>
                          <a:spcPts val="0"/>
                        </a:spcAft>
                      </a:pPr>
                      <a:r>
                        <a:rPr lang="en-US" sz="1800">
                          <a:effectLst/>
                        </a:rPr>
                        <a:t>(61.1 to 73.5)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94644710"/>
                  </a:ext>
                </a:extLst>
              </a:tr>
              <a:tr h="0">
                <a:tc>
                  <a:txBody>
                    <a:bodyPr/>
                    <a:lstStyle/>
                    <a:p>
                      <a:pPr marL="0" marR="0">
                        <a:spcBef>
                          <a:spcPts val="0"/>
                        </a:spcBef>
                        <a:spcAft>
                          <a:spcPts val="0"/>
                        </a:spcAft>
                      </a:pPr>
                      <a:r>
                        <a:rPr lang="en-US" sz="1800">
                          <a:effectLst/>
                        </a:rPr>
                        <a:t>No 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48.7</a:t>
                      </a:r>
                    </a:p>
                    <a:p>
                      <a:pPr marL="0" marR="0" algn="r">
                        <a:spcBef>
                          <a:spcPts val="0"/>
                        </a:spcBef>
                        <a:spcAft>
                          <a:spcPts val="0"/>
                        </a:spcAft>
                      </a:pPr>
                      <a:r>
                        <a:rPr lang="en-US" sz="1800">
                          <a:effectLst/>
                        </a:rPr>
                        <a:t>(42.1 to 55.3)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56.0</a:t>
                      </a:r>
                    </a:p>
                    <a:p>
                      <a:pPr marL="0" marR="0" algn="r">
                        <a:spcBef>
                          <a:spcPts val="0"/>
                        </a:spcBef>
                        <a:spcAft>
                          <a:spcPts val="0"/>
                        </a:spcAft>
                      </a:pPr>
                      <a:r>
                        <a:rPr lang="en-US" sz="1800">
                          <a:effectLst/>
                        </a:rPr>
                        <a:t>(49.5 to 62.6)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58.6</a:t>
                      </a:r>
                    </a:p>
                    <a:p>
                      <a:pPr marL="0" marR="0" algn="r">
                        <a:spcBef>
                          <a:spcPts val="0"/>
                        </a:spcBef>
                        <a:spcAft>
                          <a:spcPts val="0"/>
                        </a:spcAft>
                      </a:pPr>
                      <a:r>
                        <a:rPr lang="en-US" sz="1800">
                          <a:effectLst/>
                        </a:rPr>
                        <a:t>(52.1 to 65.1)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0.005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388918"/>
                  </a:ext>
                </a:extLst>
              </a:tr>
              <a:tr h="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1654440"/>
                  </a:ext>
                </a:extLst>
              </a:tr>
              <a:tr h="0">
                <a:tc>
                  <a:txBody>
                    <a:bodyPr/>
                    <a:lstStyle/>
                    <a:p>
                      <a:pPr marL="0" marR="0">
                        <a:spcBef>
                          <a:spcPts val="0"/>
                        </a:spcBef>
                        <a:spcAft>
                          <a:spcPts val="0"/>
                        </a:spcAft>
                      </a:pPr>
                      <a:r>
                        <a:rPr lang="en-US" sz="1800">
                          <a:effectLst/>
                        </a:rPr>
                        <a:t>P</a:t>
                      </a:r>
                      <a:r>
                        <a:rPr lang="en-US" sz="1800" baseline="-25000">
                          <a:effectLst/>
                        </a:rPr>
                        <a:t>30</a:t>
                      </a:r>
                      <a:r>
                        <a:rPr lang="en-US" sz="1800">
                          <a:effectLst/>
                        </a:rPr>
                        <a:t>; % (95% CI)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20164975"/>
                  </a:ext>
                </a:extLst>
              </a:tr>
              <a:tr h="0">
                <a:tc>
                  <a:txBody>
                    <a:bodyPr/>
                    <a:lstStyle/>
                    <a:p>
                      <a:pPr marL="0" marR="0">
                        <a:spcBef>
                          <a:spcPts val="0"/>
                        </a:spcBef>
                        <a:spcAft>
                          <a:spcPts val="0"/>
                        </a:spcAft>
                      </a:pPr>
                      <a:r>
                        <a:rPr lang="en-US" sz="1800">
                          <a:effectLst/>
                        </a:rPr>
                        <a:t>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85.0 </a:t>
                      </a:r>
                    </a:p>
                    <a:p>
                      <a:pPr marL="0" marR="0" algn="r">
                        <a:spcBef>
                          <a:spcPts val="0"/>
                        </a:spcBef>
                        <a:spcAft>
                          <a:spcPts val="0"/>
                        </a:spcAft>
                      </a:pPr>
                      <a:r>
                        <a:rPr lang="en-US" sz="1800">
                          <a:effectLst/>
                        </a:rPr>
                        <a:t>(80.3 to 89.7)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90.0 </a:t>
                      </a:r>
                    </a:p>
                    <a:p>
                      <a:pPr marL="0" marR="0" algn="r">
                        <a:spcBef>
                          <a:spcPts val="0"/>
                        </a:spcBef>
                        <a:spcAft>
                          <a:spcPts val="0"/>
                        </a:spcAft>
                      </a:pPr>
                      <a:r>
                        <a:rPr lang="en-US" sz="1800">
                          <a:effectLst/>
                        </a:rPr>
                        <a:t>(86 to 94)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0.11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90.9</a:t>
                      </a:r>
                    </a:p>
                    <a:p>
                      <a:pPr marL="0" marR="0" algn="r">
                        <a:spcBef>
                          <a:spcPts val="0"/>
                        </a:spcBef>
                        <a:spcAft>
                          <a:spcPts val="0"/>
                        </a:spcAft>
                      </a:pPr>
                      <a:r>
                        <a:rPr lang="en-US" sz="1800">
                          <a:effectLst/>
                        </a:rPr>
                        <a:t> (87.1 to 94.7)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50440805"/>
                  </a:ext>
                </a:extLst>
              </a:tr>
              <a:tr h="0">
                <a:tc>
                  <a:txBody>
                    <a:bodyPr/>
                    <a:lstStyle/>
                    <a:p>
                      <a:pPr marL="0" marR="0">
                        <a:spcBef>
                          <a:spcPts val="0"/>
                        </a:spcBef>
                        <a:spcAft>
                          <a:spcPts val="0"/>
                        </a:spcAft>
                      </a:pPr>
                      <a:r>
                        <a:rPr lang="en-US" sz="1800">
                          <a:effectLst/>
                        </a:rPr>
                        <a:t>No 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84.8 </a:t>
                      </a:r>
                    </a:p>
                    <a:p>
                      <a:pPr marL="0" marR="0" algn="r">
                        <a:spcBef>
                          <a:spcPts val="0"/>
                        </a:spcBef>
                        <a:spcAft>
                          <a:spcPts val="0"/>
                        </a:spcAft>
                      </a:pPr>
                      <a:r>
                        <a:rPr lang="en-US" sz="1800">
                          <a:effectLst/>
                        </a:rPr>
                        <a:t>(81.2 to 88.4)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86.9 </a:t>
                      </a:r>
                    </a:p>
                    <a:p>
                      <a:pPr marL="0" marR="0" algn="r">
                        <a:spcBef>
                          <a:spcPts val="0"/>
                        </a:spcBef>
                        <a:spcAft>
                          <a:spcPts val="0"/>
                        </a:spcAft>
                      </a:pPr>
                      <a:r>
                        <a:rPr lang="en-US" sz="1800">
                          <a:effectLst/>
                        </a:rPr>
                        <a:t>(83.5 to 90.3)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0.41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85.3 </a:t>
                      </a:r>
                    </a:p>
                    <a:p>
                      <a:pPr marL="0" marR="0" algn="r">
                        <a:spcBef>
                          <a:spcPts val="0"/>
                        </a:spcBef>
                        <a:spcAft>
                          <a:spcPts val="0"/>
                        </a:spcAft>
                      </a:pPr>
                      <a:r>
                        <a:rPr lang="en-US" sz="1800">
                          <a:effectLst/>
                        </a:rPr>
                        <a:t>(81.8 to 88.9)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0.84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515064"/>
                  </a:ext>
                </a:extLst>
              </a:tr>
              <a:tr h="0">
                <a:tc>
                  <a:txBody>
                    <a:bodyPr/>
                    <a:lstStyle/>
                    <a:p>
                      <a:pPr marL="0" marR="0">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1474347"/>
                  </a:ext>
                </a:extLst>
              </a:tr>
              <a:tr h="0">
                <a:tc>
                  <a:txBody>
                    <a:bodyPr/>
                    <a:lstStyle/>
                    <a:p>
                      <a:pPr marL="0" marR="0">
                        <a:spcBef>
                          <a:spcPts val="0"/>
                        </a:spcBef>
                        <a:spcAft>
                          <a:spcPts val="0"/>
                        </a:spcAft>
                      </a:pPr>
                      <a:r>
                        <a:rPr lang="en-US" sz="1800">
                          <a:effectLst/>
                        </a:rPr>
                        <a:t>Agreement; % (95% CI)</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7119595"/>
                  </a:ext>
                </a:extLst>
              </a:tr>
              <a:tr h="0">
                <a:tc>
                  <a:txBody>
                    <a:bodyPr/>
                    <a:lstStyle/>
                    <a:p>
                      <a:pPr marL="0" marR="0">
                        <a:spcBef>
                          <a:spcPts val="0"/>
                        </a:spcBef>
                        <a:spcAft>
                          <a:spcPts val="0"/>
                        </a:spcAft>
                      </a:pPr>
                      <a:r>
                        <a:rPr lang="en-US" sz="1800">
                          <a:effectLst/>
                        </a:rPr>
                        <a:t>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61.8</a:t>
                      </a:r>
                    </a:p>
                    <a:p>
                      <a:pPr marL="0" marR="0" algn="r">
                        <a:spcBef>
                          <a:spcPts val="0"/>
                        </a:spcBef>
                        <a:spcAft>
                          <a:spcPts val="0"/>
                        </a:spcAft>
                      </a:pPr>
                      <a:r>
                        <a:rPr lang="en-US" sz="1800">
                          <a:effectLst/>
                        </a:rPr>
                        <a:t>(55.4 to 68.2)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61.8</a:t>
                      </a:r>
                    </a:p>
                    <a:p>
                      <a:pPr marL="0" marR="0" algn="r">
                        <a:spcBef>
                          <a:spcPts val="0"/>
                        </a:spcBef>
                        <a:spcAft>
                          <a:spcPts val="0"/>
                        </a:spcAft>
                      </a:pPr>
                      <a:r>
                        <a:rPr lang="en-US" sz="1800">
                          <a:effectLst/>
                        </a:rPr>
                        <a:t>(55.4 to 68.2)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1.0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66.4</a:t>
                      </a:r>
                    </a:p>
                    <a:p>
                      <a:pPr marL="0" marR="0" algn="r">
                        <a:spcBef>
                          <a:spcPts val="0"/>
                        </a:spcBef>
                        <a:spcAft>
                          <a:spcPts val="0"/>
                        </a:spcAft>
                      </a:pPr>
                      <a:r>
                        <a:rPr lang="en-US" sz="1800">
                          <a:effectLst/>
                        </a:rPr>
                        <a:t>(60.1 to 72.6)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8396764"/>
                  </a:ext>
                </a:extLst>
              </a:tr>
              <a:tr h="0">
                <a:tc>
                  <a:txBody>
                    <a:bodyPr/>
                    <a:lstStyle/>
                    <a:p>
                      <a:pPr marL="0" marR="0">
                        <a:spcBef>
                          <a:spcPts val="0"/>
                        </a:spcBef>
                        <a:spcAft>
                          <a:spcPts val="0"/>
                        </a:spcAft>
                      </a:pPr>
                      <a:r>
                        <a:rPr lang="en-US" sz="1800" dirty="0">
                          <a:effectLst/>
                        </a:rPr>
                        <a:t>No Kidney Transplant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58.6</a:t>
                      </a:r>
                    </a:p>
                    <a:p>
                      <a:pPr marL="0" marR="0" algn="r">
                        <a:spcBef>
                          <a:spcPts val="0"/>
                        </a:spcBef>
                        <a:spcAft>
                          <a:spcPts val="0"/>
                        </a:spcAft>
                      </a:pPr>
                      <a:r>
                        <a:rPr lang="en-US" sz="1800">
                          <a:effectLst/>
                        </a:rPr>
                        <a:t>(53.7 to 63.6)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61.8</a:t>
                      </a:r>
                    </a:p>
                    <a:p>
                      <a:pPr marL="0" marR="0" algn="r">
                        <a:spcBef>
                          <a:spcPts val="0"/>
                        </a:spcBef>
                        <a:spcAft>
                          <a:spcPts val="0"/>
                        </a:spcAft>
                      </a:pPr>
                      <a:r>
                        <a:rPr lang="en-US" sz="1800">
                          <a:effectLst/>
                        </a:rPr>
                        <a:t>(56.9 to 66.7)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60.7</a:t>
                      </a:r>
                    </a:p>
                    <a:p>
                      <a:pPr marL="0" marR="0" algn="r">
                        <a:spcBef>
                          <a:spcPts val="0"/>
                        </a:spcBef>
                        <a:spcAft>
                          <a:spcPts val="0"/>
                        </a:spcAft>
                      </a:pPr>
                      <a:r>
                        <a:rPr lang="en-US" sz="1800">
                          <a:effectLst/>
                        </a:rPr>
                        <a:t>(55.8 to 65.6)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dirty="0">
                          <a:effectLst/>
                        </a:rPr>
                        <a:t>0.55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2022492"/>
                  </a:ext>
                </a:extLst>
              </a:tr>
            </a:tbl>
          </a:graphicData>
        </a:graphic>
      </p:graphicFrame>
      <p:sp>
        <p:nvSpPr>
          <p:cNvPr id="94" name="Text Box 59">
            <a:extLst>
              <a:ext uri="{FF2B5EF4-FFF2-40B4-BE49-F238E27FC236}">
                <a16:creationId xmlns:a16="http://schemas.microsoft.com/office/drawing/2014/main" id="{F705A3EB-32C1-CEC1-9AD3-A72311E58762}"/>
              </a:ext>
            </a:extLst>
          </p:cNvPr>
          <p:cNvSpPr txBox="1">
            <a:spLocks noChangeArrowheads="1"/>
          </p:cNvSpPr>
          <p:nvPr/>
        </p:nvSpPr>
        <p:spPr bwMode="auto">
          <a:xfrm>
            <a:off x="21700146" y="7126143"/>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Table 2</a:t>
            </a:r>
          </a:p>
        </p:txBody>
      </p:sp>
      <p:sp>
        <p:nvSpPr>
          <p:cNvPr id="3" name="Text Box 343">
            <a:extLst>
              <a:ext uri="{FF2B5EF4-FFF2-40B4-BE49-F238E27FC236}">
                <a16:creationId xmlns:a16="http://schemas.microsoft.com/office/drawing/2014/main" id="{875DCFDE-AA60-82E1-DBED-829B6E6EB600}"/>
              </a:ext>
            </a:extLst>
          </p:cNvPr>
          <p:cNvSpPr txBox="1">
            <a:spLocks noChangeArrowheads="1"/>
          </p:cNvSpPr>
          <p:nvPr/>
        </p:nvSpPr>
        <p:spPr bwMode="auto">
          <a:xfrm>
            <a:off x="1142275" y="7438514"/>
            <a:ext cx="6355080" cy="7312560"/>
          </a:xfrm>
          <a:prstGeom prst="rect">
            <a:avLst/>
          </a:prstGeom>
          <a:noFill/>
          <a:ln>
            <a:noFill/>
          </a:ln>
          <a:effectLst/>
        </p:spPr>
        <p:txBody>
          <a:bodyPr wrap="square" lIns="228600" tIns="182880" rIns="137160" bIns="137160">
            <a:noAutofit/>
          </a:bodyPr>
          <a:lstStyle>
            <a:lvl1pPr marL="114300" defTabSz="457200">
              <a:defRPr>
                <a:solidFill>
                  <a:schemeClr val="tx1"/>
                </a:solidFill>
                <a:latin typeface="Arial" charset="0"/>
                <a:cs typeface="Arial" charset="0"/>
              </a:defRPr>
            </a:lvl1pPr>
            <a:lvl2pPr marL="1257300" indent="-400050" defTabSz="457200">
              <a:defRPr>
                <a:solidFill>
                  <a:schemeClr val="tx1"/>
                </a:solidFill>
                <a:latin typeface="Arial" charset="0"/>
                <a:cs typeface="Arial" charset="0"/>
              </a:defRPr>
            </a:lvl2pPr>
            <a:lvl3pPr marL="1371600" defTabSz="457200">
              <a:defRPr>
                <a:solidFill>
                  <a:schemeClr val="tx1"/>
                </a:solidFill>
                <a:latin typeface="Arial" charset="0"/>
                <a:cs typeface="Arial" charset="0"/>
              </a:defRPr>
            </a:lvl3pPr>
            <a:lvl4pPr marL="1485900" defTabSz="457200">
              <a:defRPr>
                <a:solidFill>
                  <a:schemeClr val="tx1"/>
                </a:solidFill>
                <a:latin typeface="Arial" charset="0"/>
                <a:cs typeface="Arial" charset="0"/>
              </a:defRPr>
            </a:lvl4pPr>
            <a:lvl5pPr defTabSz="457200">
              <a:defRPr>
                <a:solidFill>
                  <a:schemeClr val="tx1"/>
                </a:solidFill>
                <a:latin typeface="Arial" charset="0"/>
                <a:cs typeface="Arial" charset="0"/>
              </a:defRPr>
            </a:lvl5pPr>
            <a:lvl6pPr defTabSz="457200" fontAlgn="base">
              <a:spcBef>
                <a:spcPct val="0"/>
              </a:spcBef>
              <a:spcAft>
                <a:spcPct val="0"/>
              </a:spcAft>
              <a:defRPr>
                <a:solidFill>
                  <a:schemeClr val="tx1"/>
                </a:solidFill>
                <a:latin typeface="Arial" charset="0"/>
                <a:cs typeface="Arial" charset="0"/>
              </a:defRPr>
            </a:lvl6pPr>
            <a:lvl7pPr defTabSz="457200" fontAlgn="base">
              <a:spcBef>
                <a:spcPct val="0"/>
              </a:spcBef>
              <a:spcAft>
                <a:spcPct val="0"/>
              </a:spcAft>
              <a:defRPr>
                <a:solidFill>
                  <a:schemeClr val="tx1"/>
                </a:solidFill>
                <a:latin typeface="Arial" charset="0"/>
                <a:cs typeface="Arial" charset="0"/>
              </a:defRPr>
            </a:lvl7pPr>
            <a:lvl8pPr defTabSz="457200" fontAlgn="base">
              <a:spcBef>
                <a:spcPct val="0"/>
              </a:spcBef>
              <a:spcAft>
                <a:spcPct val="0"/>
              </a:spcAft>
              <a:defRPr>
                <a:solidFill>
                  <a:schemeClr val="tx1"/>
                </a:solidFill>
                <a:latin typeface="Arial" charset="0"/>
                <a:cs typeface="Arial" charset="0"/>
              </a:defRPr>
            </a:lvl8pPr>
            <a:lvl9pPr defTabSz="457200" fontAlgn="base">
              <a:spcBef>
                <a:spcPct val="0"/>
              </a:spcBef>
              <a:spcAft>
                <a:spcPct val="0"/>
              </a:spcAft>
              <a:defRPr>
                <a:solidFill>
                  <a:schemeClr val="tx1"/>
                </a:solidFill>
                <a:latin typeface="Arial" charset="0"/>
                <a:cs typeface="Arial" charset="0"/>
              </a:defRPr>
            </a:lvl9pPr>
          </a:lstStyle>
          <a:p>
            <a:pPr marL="0">
              <a:spcBef>
                <a:spcPts val="600"/>
              </a:spcBef>
              <a:spcAft>
                <a:spcPts val="600"/>
              </a:spcAft>
              <a:buClr>
                <a:schemeClr val="tx1"/>
              </a:buClr>
              <a:buFont typeface="Wingdings" pitchFamily="2" charset="2"/>
              <a:buNone/>
            </a:pPr>
            <a:r>
              <a:rPr lang="en-US" altLang="ja-JP" sz="1800" i="1" dirty="0">
                <a:ea typeface="MS PGothic" pitchFamily="34" charset="-128"/>
              </a:rPr>
              <a:t>Study Cohort</a:t>
            </a:r>
          </a:p>
          <a:p>
            <a:pPr marL="0">
              <a:spcBef>
                <a:spcPts val="0"/>
              </a:spcBef>
              <a:spcAft>
                <a:spcPts val="0"/>
              </a:spcAft>
              <a:buClr>
                <a:schemeClr val="tx1"/>
              </a:buClr>
              <a:buFont typeface="Wingdings" pitchFamily="2" charset="2"/>
              <a:buNone/>
            </a:pPr>
            <a:r>
              <a:rPr lang="en-US" altLang="ja-JP" sz="1800" dirty="0">
                <a:ea typeface="MS PGothic" pitchFamily="34" charset="-128"/>
              </a:rPr>
              <a:t>All patient data was accessed in compliance with the Mayo Clinic Institutional Review Board. Residual sera was obtained from clinical orders for measured GFR (n=602). </a:t>
            </a:r>
          </a:p>
          <a:p>
            <a:pPr marL="0">
              <a:spcBef>
                <a:spcPts val="0"/>
              </a:spcBef>
              <a:spcAft>
                <a:spcPts val="600"/>
              </a:spcAft>
              <a:buClr>
                <a:schemeClr val="tx1"/>
              </a:buClr>
              <a:buFont typeface="Wingdings" pitchFamily="2" charset="2"/>
              <a:buNone/>
            </a:pPr>
            <a:r>
              <a:rPr lang="en-US" altLang="ja-JP" sz="1800" dirty="0">
                <a:ea typeface="MS PGothic" pitchFamily="34" charset="-128"/>
              </a:rPr>
              <a:t>Exclusion criteria: chemotherapy, paraplegic, quadriplegic, post amputation, or &lt;18 y of age.</a:t>
            </a:r>
          </a:p>
          <a:p>
            <a:pPr marL="0">
              <a:spcBef>
                <a:spcPts val="600"/>
              </a:spcBef>
              <a:spcAft>
                <a:spcPts val="600"/>
              </a:spcAft>
              <a:buClr>
                <a:schemeClr val="tx1"/>
              </a:buClr>
              <a:buFont typeface="Wingdings" pitchFamily="2" charset="2"/>
              <a:buNone/>
            </a:pPr>
            <a:r>
              <a:rPr lang="en-US" altLang="ja-JP" sz="1800" i="1" dirty="0">
                <a:ea typeface="MS PGothic" pitchFamily="34" charset="-128"/>
              </a:rPr>
              <a:t>GFR Measurement</a:t>
            </a:r>
          </a:p>
          <a:p>
            <a:pPr marL="0">
              <a:spcBef>
                <a:spcPts val="600"/>
              </a:spcBef>
              <a:spcAft>
                <a:spcPts val="600"/>
              </a:spcAft>
              <a:buClr>
                <a:schemeClr val="tx1"/>
              </a:buClr>
              <a:buFont typeface="Wingdings" pitchFamily="2" charset="2"/>
              <a:buNone/>
            </a:pPr>
            <a:r>
              <a:rPr lang="en-US" sz="1800" dirty="0">
                <a:effectLst/>
                <a:latin typeface="+mj-lt"/>
                <a:ea typeface="Calibri" panose="020F0502020204030204" pitchFamily="34" charset="0"/>
              </a:rPr>
              <a:t>GFR was measured by iothalamate clearance (non-radiolabeled). Patients were asked to report fasting but well hydrated. Following subcutaneous iothalamate administration oral hydration was continued and urine and plasma were collected in timed intervals. Iothalamate was quantified by liquid chromatography-tandem mass spectrometry.  Body surface area was estimated by the DuBois formula and used to normalize GFR to 1.73m</a:t>
            </a:r>
            <a:r>
              <a:rPr lang="en-US" sz="1800" baseline="30000" dirty="0">
                <a:effectLst/>
                <a:latin typeface="+mj-lt"/>
                <a:ea typeface="Calibri" panose="020F0502020204030204" pitchFamily="34" charset="0"/>
              </a:rPr>
              <a:t>2</a:t>
            </a:r>
            <a:r>
              <a:rPr lang="en-US" sz="1800" dirty="0">
                <a:effectLst/>
                <a:latin typeface="+mj-lt"/>
                <a:ea typeface="Calibri" panose="020F0502020204030204" pitchFamily="34" charset="0"/>
              </a:rPr>
              <a:t>.</a:t>
            </a:r>
            <a:endParaRPr lang="en-US" altLang="ja-JP" sz="1800" dirty="0">
              <a:latin typeface="+mj-lt"/>
              <a:ea typeface="MS PGothic" pitchFamily="34" charset="-128"/>
            </a:endParaRPr>
          </a:p>
          <a:p>
            <a:pPr marL="0">
              <a:spcBef>
                <a:spcPts val="600"/>
              </a:spcBef>
              <a:spcAft>
                <a:spcPts val="600"/>
              </a:spcAft>
              <a:buClr>
                <a:schemeClr val="tx1"/>
              </a:buClr>
              <a:buFont typeface="Wingdings" pitchFamily="2" charset="2"/>
              <a:buNone/>
            </a:pPr>
            <a:r>
              <a:rPr lang="en-US" altLang="ja-JP" sz="1800" i="1" dirty="0">
                <a:ea typeface="MS PGothic" pitchFamily="34" charset="-128"/>
              </a:rPr>
              <a:t>GFR Estimation</a:t>
            </a:r>
          </a:p>
          <a:p>
            <a:pPr marL="0">
              <a:spcBef>
                <a:spcPts val="600"/>
              </a:spcBef>
              <a:spcAft>
                <a:spcPts val="600"/>
              </a:spcAft>
              <a:buClr>
                <a:schemeClr val="tx1"/>
              </a:buClr>
              <a:buFont typeface="Wingdings" pitchFamily="2" charset="2"/>
              <a:buNone/>
            </a:pPr>
            <a:r>
              <a:rPr lang="en-US" altLang="ja-JP" sz="1800" dirty="0">
                <a:ea typeface="MS PGothic" pitchFamily="34" charset="-128"/>
              </a:rPr>
              <a:t>GFR was estimated using the 2021CKD-EPI creatinine (</a:t>
            </a:r>
            <a:r>
              <a:rPr lang="en-US" altLang="ja-JP" sz="1800" dirty="0" err="1">
                <a:ea typeface="MS PGothic" pitchFamily="34" charset="-128"/>
              </a:rPr>
              <a:t>eGFRcr</a:t>
            </a:r>
            <a:r>
              <a:rPr lang="en-US" altLang="ja-JP" sz="1800" dirty="0">
                <a:ea typeface="MS PGothic" pitchFamily="34" charset="-128"/>
              </a:rPr>
              <a:t>) and creatinine-cystatin C (</a:t>
            </a:r>
            <a:r>
              <a:rPr lang="en-US" altLang="ja-JP" sz="1800" dirty="0" err="1">
                <a:ea typeface="MS PGothic" pitchFamily="34" charset="-128"/>
              </a:rPr>
              <a:t>eGFRcr-cys</a:t>
            </a:r>
            <a:r>
              <a:rPr lang="en-US" altLang="ja-JP" sz="1800" dirty="0">
                <a:ea typeface="MS PGothic" pitchFamily="34" charset="-128"/>
              </a:rPr>
              <a:t>) equations or by </a:t>
            </a:r>
            <a:r>
              <a:rPr lang="en-US" altLang="ja-JP" sz="1800" dirty="0" err="1">
                <a:ea typeface="MS PGothic" pitchFamily="34" charset="-128"/>
              </a:rPr>
              <a:t>eGFR</a:t>
            </a:r>
            <a:r>
              <a:rPr lang="en-US" altLang="ja-JP" sz="1800" baseline="-25000" dirty="0" err="1">
                <a:ea typeface="MS PGothic" pitchFamily="34" charset="-128"/>
              </a:rPr>
              <a:t>NMR</a:t>
            </a:r>
            <a:r>
              <a:rPr lang="en-US" altLang="ja-JP" sz="1800" dirty="0">
                <a:ea typeface="MS PGothic" pitchFamily="34" charset="-128"/>
              </a:rPr>
              <a:t> which uses serum creatinine, valine and myo-inositol measured by NMR spectroscopy and cystatin C measured by immunoassay. </a:t>
            </a:r>
          </a:p>
        </p:txBody>
      </p:sp>
      <p:sp>
        <p:nvSpPr>
          <p:cNvPr id="4" name="Text Box 144">
            <a:extLst>
              <a:ext uri="{FF2B5EF4-FFF2-40B4-BE49-F238E27FC236}">
                <a16:creationId xmlns:a16="http://schemas.microsoft.com/office/drawing/2014/main" id="{4C9AA38B-83B5-77B3-51CF-484A6B0EB99F}"/>
              </a:ext>
            </a:extLst>
          </p:cNvPr>
          <p:cNvSpPr txBox="1">
            <a:spLocks noChangeArrowheads="1"/>
          </p:cNvSpPr>
          <p:nvPr/>
        </p:nvSpPr>
        <p:spPr bwMode="auto">
          <a:xfrm>
            <a:off x="1142275" y="7048696"/>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METHODS</a:t>
            </a:r>
          </a:p>
        </p:txBody>
      </p:sp>
      <p:sp>
        <p:nvSpPr>
          <p:cNvPr id="5" name="Text Box 326">
            <a:extLst>
              <a:ext uri="{FF2B5EF4-FFF2-40B4-BE49-F238E27FC236}">
                <a16:creationId xmlns:a16="http://schemas.microsoft.com/office/drawing/2014/main" id="{EF8EE462-EF0B-BAE6-304B-25597F772DE0}"/>
              </a:ext>
            </a:extLst>
          </p:cNvPr>
          <p:cNvSpPr txBox="1">
            <a:spLocks noChangeArrowheads="1"/>
          </p:cNvSpPr>
          <p:nvPr/>
        </p:nvSpPr>
        <p:spPr bwMode="auto">
          <a:xfrm>
            <a:off x="1142275" y="3893346"/>
            <a:ext cx="6355080" cy="2785378"/>
          </a:xfrm>
          <a:prstGeom prst="rect">
            <a:avLst/>
          </a:prstGeom>
          <a:noFill/>
          <a:ln>
            <a:noFill/>
          </a:ln>
          <a:effectLst/>
        </p:spPr>
        <p:txBody>
          <a:bodyPr wrap="square" lIns="228600" tIns="182880" rIns="137160" bIns="137160">
            <a:noAutofit/>
          </a:bodyPr>
          <a:lstStyle>
            <a:lvl1pPr marL="114300" defTabSz="457200">
              <a:defRPr>
                <a:solidFill>
                  <a:schemeClr val="tx1"/>
                </a:solidFill>
                <a:latin typeface="Arial" charset="0"/>
                <a:cs typeface="Arial" charset="0"/>
              </a:defRPr>
            </a:lvl1pPr>
            <a:lvl2pPr marL="1257300" indent="-400050" defTabSz="457200">
              <a:defRPr>
                <a:solidFill>
                  <a:schemeClr val="tx1"/>
                </a:solidFill>
                <a:latin typeface="Arial" charset="0"/>
                <a:cs typeface="Arial" charset="0"/>
              </a:defRPr>
            </a:lvl2pPr>
            <a:lvl3pPr marL="1371600" defTabSz="457200">
              <a:defRPr>
                <a:solidFill>
                  <a:schemeClr val="tx1"/>
                </a:solidFill>
                <a:latin typeface="Arial" charset="0"/>
                <a:cs typeface="Arial" charset="0"/>
              </a:defRPr>
            </a:lvl3pPr>
            <a:lvl4pPr marL="1485900" defTabSz="457200">
              <a:defRPr>
                <a:solidFill>
                  <a:schemeClr val="tx1"/>
                </a:solidFill>
                <a:latin typeface="Arial" charset="0"/>
                <a:cs typeface="Arial" charset="0"/>
              </a:defRPr>
            </a:lvl4pPr>
            <a:lvl5pPr defTabSz="457200">
              <a:defRPr>
                <a:solidFill>
                  <a:schemeClr val="tx1"/>
                </a:solidFill>
                <a:latin typeface="Arial" charset="0"/>
                <a:cs typeface="Arial" charset="0"/>
              </a:defRPr>
            </a:lvl5pPr>
            <a:lvl6pPr defTabSz="457200" fontAlgn="base">
              <a:spcBef>
                <a:spcPct val="0"/>
              </a:spcBef>
              <a:spcAft>
                <a:spcPct val="0"/>
              </a:spcAft>
              <a:defRPr>
                <a:solidFill>
                  <a:schemeClr val="tx1"/>
                </a:solidFill>
                <a:latin typeface="Arial" charset="0"/>
                <a:cs typeface="Arial" charset="0"/>
              </a:defRPr>
            </a:lvl6pPr>
            <a:lvl7pPr defTabSz="457200" fontAlgn="base">
              <a:spcBef>
                <a:spcPct val="0"/>
              </a:spcBef>
              <a:spcAft>
                <a:spcPct val="0"/>
              </a:spcAft>
              <a:defRPr>
                <a:solidFill>
                  <a:schemeClr val="tx1"/>
                </a:solidFill>
                <a:latin typeface="Arial" charset="0"/>
                <a:cs typeface="Arial" charset="0"/>
              </a:defRPr>
            </a:lvl7pPr>
            <a:lvl8pPr defTabSz="457200" fontAlgn="base">
              <a:spcBef>
                <a:spcPct val="0"/>
              </a:spcBef>
              <a:spcAft>
                <a:spcPct val="0"/>
              </a:spcAft>
              <a:defRPr>
                <a:solidFill>
                  <a:schemeClr val="tx1"/>
                </a:solidFill>
                <a:latin typeface="Arial" charset="0"/>
                <a:cs typeface="Arial" charset="0"/>
              </a:defRPr>
            </a:lvl8pPr>
            <a:lvl9pPr defTabSz="457200" fontAlgn="base">
              <a:spcBef>
                <a:spcPct val="0"/>
              </a:spcBef>
              <a:spcAft>
                <a:spcPct val="0"/>
              </a:spcAft>
              <a:defRPr>
                <a:solidFill>
                  <a:schemeClr val="tx1"/>
                </a:solidFill>
                <a:latin typeface="Arial" charset="0"/>
                <a:cs typeface="Arial" charset="0"/>
              </a:defRPr>
            </a:lvl9pPr>
          </a:lstStyle>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Close monitoring of glomerular filtration rate (GFR) is essential for the management of patients post kidney transplantation.</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Measured GFR (</a:t>
            </a:r>
            <a:r>
              <a:rPr lang="en-US" altLang="ja-JP" sz="1800" dirty="0" err="1">
                <a:ea typeface="MS PGothic" pitchFamily="34" charset="-128"/>
              </a:rPr>
              <a:t>mGFR</a:t>
            </a:r>
            <a:r>
              <a:rPr lang="en-US" altLang="ja-JP" sz="1800" dirty="0">
                <a:ea typeface="MS PGothic" pitchFamily="34" charset="-128"/>
              </a:rPr>
              <a:t>), the gold standard, is not readily accessible in most centers.</a:t>
            </a:r>
          </a:p>
          <a:p>
            <a:pPr marL="285750" indent="-285750">
              <a:spcBef>
                <a:spcPts val="600"/>
              </a:spcBef>
              <a:spcAft>
                <a:spcPts val="600"/>
              </a:spcAft>
              <a:buClr>
                <a:schemeClr val="tx1"/>
              </a:buClr>
              <a:buFont typeface="Arial" panose="020B0604020202020204" pitchFamily="34" charset="0"/>
              <a:buChar char="•"/>
            </a:pPr>
            <a:r>
              <a:rPr lang="en-US" altLang="ja-JP" sz="1800" dirty="0">
                <a:ea typeface="MS PGothic" pitchFamily="34" charset="-128"/>
              </a:rPr>
              <a:t>The performance of 2021 estimated GFR (eGFR) equations based on creatinine &amp; cystatin C have not been evaluated in kidney transplant patients.</a:t>
            </a:r>
          </a:p>
        </p:txBody>
      </p:sp>
      <p:graphicFrame>
        <p:nvGraphicFramePr>
          <p:cNvPr id="6" name="Table 5">
            <a:extLst>
              <a:ext uri="{FF2B5EF4-FFF2-40B4-BE49-F238E27FC236}">
                <a16:creationId xmlns:a16="http://schemas.microsoft.com/office/drawing/2014/main" id="{2E345B70-2C1E-07FA-93FC-C33DE2CCB78B}"/>
              </a:ext>
            </a:extLst>
          </p:cNvPr>
          <p:cNvGraphicFramePr>
            <a:graphicFrameLocks noGrp="1"/>
          </p:cNvGraphicFramePr>
          <p:nvPr>
            <p:extLst>
              <p:ext uri="{D42A27DB-BD31-4B8C-83A1-F6EECF244321}">
                <p14:modId xmlns:p14="http://schemas.microsoft.com/office/powerpoint/2010/main" val="2794271993"/>
              </p:ext>
            </p:extLst>
          </p:nvPr>
        </p:nvGraphicFramePr>
        <p:xfrm>
          <a:off x="8144949" y="6435406"/>
          <a:ext cx="6355080" cy="8164152"/>
        </p:xfrm>
        <a:graphic>
          <a:graphicData uri="http://schemas.openxmlformats.org/drawingml/2006/table">
            <a:tbl>
              <a:tblPr firstRow="1" firstCol="1" bandRow="1">
                <a:tableStyleId>{B301B821-A1FF-4177-AEE7-76D212191A09}</a:tableStyleId>
              </a:tblPr>
              <a:tblGrid>
                <a:gridCol w="2332705">
                  <a:extLst>
                    <a:ext uri="{9D8B030D-6E8A-4147-A177-3AD203B41FA5}">
                      <a16:colId xmlns:a16="http://schemas.microsoft.com/office/drawing/2014/main" val="3155905720"/>
                    </a:ext>
                  </a:extLst>
                </a:gridCol>
                <a:gridCol w="266546">
                  <a:extLst>
                    <a:ext uri="{9D8B030D-6E8A-4147-A177-3AD203B41FA5}">
                      <a16:colId xmlns:a16="http://schemas.microsoft.com/office/drawing/2014/main" val="2310459284"/>
                    </a:ext>
                  </a:extLst>
                </a:gridCol>
                <a:gridCol w="1193422">
                  <a:extLst>
                    <a:ext uri="{9D8B030D-6E8A-4147-A177-3AD203B41FA5}">
                      <a16:colId xmlns:a16="http://schemas.microsoft.com/office/drawing/2014/main" val="3447993428"/>
                    </a:ext>
                  </a:extLst>
                </a:gridCol>
                <a:gridCol w="330578">
                  <a:extLst>
                    <a:ext uri="{9D8B030D-6E8A-4147-A177-3AD203B41FA5}">
                      <a16:colId xmlns:a16="http://schemas.microsoft.com/office/drawing/2014/main" val="2170771023"/>
                    </a:ext>
                  </a:extLst>
                </a:gridCol>
                <a:gridCol w="1362985">
                  <a:extLst>
                    <a:ext uri="{9D8B030D-6E8A-4147-A177-3AD203B41FA5}">
                      <a16:colId xmlns:a16="http://schemas.microsoft.com/office/drawing/2014/main" val="3054140664"/>
                    </a:ext>
                  </a:extLst>
                </a:gridCol>
                <a:gridCol w="868844">
                  <a:extLst>
                    <a:ext uri="{9D8B030D-6E8A-4147-A177-3AD203B41FA5}">
                      <a16:colId xmlns:a16="http://schemas.microsoft.com/office/drawing/2014/main" val="795207265"/>
                    </a:ext>
                  </a:extLst>
                </a:gridCol>
              </a:tblGrid>
              <a:tr h="508740">
                <a:tc gridSpan="2">
                  <a:txBody>
                    <a:bodyPr/>
                    <a:lstStyle/>
                    <a:p>
                      <a:pPr marL="0" marR="0">
                        <a:spcBef>
                          <a:spcPts val="60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600"/>
                        </a:spcBef>
                        <a:spcAft>
                          <a:spcPts val="0"/>
                        </a:spcAft>
                      </a:pPr>
                      <a:r>
                        <a:rPr lang="en-US" sz="1800" dirty="0">
                          <a:effectLst/>
                        </a:rPr>
                        <a:t>Kidney Transplant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spcBef>
                          <a:spcPts val="600"/>
                        </a:spcBef>
                        <a:spcAft>
                          <a:spcPts val="0"/>
                        </a:spcAft>
                      </a:pPr>
                      <a:r>
                        <a:rPr lang="en-US" sz="1800">
                          <a:effectLst/>
                        </a:rPr>
                        <a:t>Kidney Transplant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600"/>
                        </a:spcBef>
                        <a:spcAft>
                          <a:spcPts val="0"/>
                        </a:spcAft>
                      </a:pPr>
                      <a:r>
                        <a:rPr lang="en-US" sz="1800">
                          <a:effectLst/>
                        </a:rPr>
                        <a:t>No Kidney Transplant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600"/>
                        </a:spcBef>
                        <a:spcAft>
                          <a:spcPts val="0"/>
                        </a:spcAft>
                      </a:pPr>
                      <a:r>
                        <a:rPr lang="en-US" sz="1800" dirty="0">
                          <a:effectLst/>
                        </a:rPr>
                        <a:t>No Kidney Transplant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600"/>
                        </a:spcBef>
                        <a:spcAft>
                          <a:spcPts val="0"/>
                        </a:spcAft>
                      </a:pPr>
                      <a:r>
                        <a:rPr lang="en-US" sz="1800">
                          <a:effectLst/>
                        </a:rPr>
                        <a:t>p-value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7456023"/>
                  </a:ext>
                </a:extLst>
              </a:tr>
              <a:tr h="203496">
                <a:tc gridSpan="2">
                  <a:txBody>
                    <a:bodyPr/>
                    <a:lstStyle/>
                    <a:p>
                      <a:pPr marL="0" marR="0">
                        <a:spcBef>
                          <a:spcPts val="600"/>
                        </a:spcBef>
                        <a:spcAft>
                          <a:spcPts val="0"/>
                        </a:spcAft>
                      </a:pPr>
                      <a:r>
                        <a:rPr lang="en-US" sz="1800">
                          <a:effectLst/>
                        </a:rPr>
                        <a:t>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spcBef>
                          <a:spcPts val="600"/>
                        </a:spcBef>
                        <a:spcAft>
                          <a:spcPts val="0"/>
                        </a:spcAft>
                      </a:pPr>
                      <a:r>
                        <a:rPr lang="en-US" sz="1800">
                          <a:effectLst/>
                        </a:rPr>
                        <a:t>220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220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382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382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4913299"/>
                  </a:ext>
                </a:extLst>
              </a:tr>
              <a:tr h="203496">
                <a:tc gridSpan="2">
                  <a:txBody>
                    <a:bodyPr/>
                    <a:lstStyle/>
                    <a:p>
                      <a:pPr marL="0" marR="0">
                        <a:spcBef>
                          <a:spcPts val="600"/>
                        </a:spcBef>
                        <a:spcAft>
                          <a:spcPts val="0"/>
                        </a:spcAft>
                      </a:pPr>
                      <a:r>
                        <a:rPr lang="en-US" sz="1800" dirty="0">
                          <a:effectLst/>
                        </a:rPr>
                        <a:t>Age, 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dirty="0">
                          <a:effectLst/>
                        </a:rPr>
                        <a:t>55±14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55±14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57±13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57±13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n.s.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0602600"/>
                  </a:ext>
                </a:extLst>
              </a:tr>
              <a:tr h="203496">
                <a:tc gridSpan="2">
                  <a:txBody>
                    <a:bodyPr/>
                    <a:lstStyle/>
                    <a:p>
                      <a:pPr marL="0" marR="0">
                        <a:spcBef>
                          <a:spcPts val="600"/>
                        </a:spcBef>
                        <a:spcAft>
                          <a:spcPts val="0"/>
                        </a:spcAft>
                      </a:pPr>
                      <a:r>
                        <a:rPr lang="en-US" sz="1800">
                          <a:effectLst/>
                        </a:rPr>
                        <a:t>Female, 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97 (44%)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97 (44%)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170 (44%)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170 (44%)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n.s.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5144321"/>
                  </a:ext>
                </a:extLst>
              </a:tr>
              <a:tr h="203496">
                <a:tc gridSpan="2">
                  <a:txBody>
                    <a:bodyPr/>
                    <a:lstStyle/>
                    <a:p>
                      <a:pPr marL="0" marR="0">
                        <a:spcBef>
                          <a:spcPts val="600"/>
                        </a:spcBef>
                        <a:spcAft>
                          <a:spcPts val="0"/>
                        </a:spcAft>
                      </a:pPr>
                      <a:r>
                        <a:rPr lang="en-US" sz="1800">
                          <a:effectLst/>
                        </a:rPr>
                        <a:t>BMI, kg/m</a:t>
                      </a:r>
                      <a:r>
                        <a:rPr lang="en-US" sz="1800" baseline="30000">
                          <a:effectLst/>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30±6.1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30±6.1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29±5.9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29±5.9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dirty="0" err="1">
                          <a:effectLst/>
                        </a:rPr>
                        <a:t>n.s</a:t>
                      </a:r>
                      <a:r>
                        <a:rPr lang="en-US" sz="1800" dirty="0">
                          <a:effectLst/>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8853853"/>
                  </a:ext>
                </a:extLst>
              </a:tr>
              <a:tr h="203496">
                <a:tc gridSpan="2">
                  <a:txBody>
                    <a:bodyPr/>
                    <a:lstStyle/>
                    <a:p>
                      <a:pPr marL="0" marR="0">
                        <a:spcBef>
                          <a:spcPts val="600"/>
                        </a:spcBef>
                        <a:spcAft>
                          <a:spcPts val="0"/>
                        </a:spcAft>
                      </a:pPr>
                      <a:r>
                        <a:rPr lang="en-US" sz="1800">
                          <a:effectLst/>
                        </a:rPr>
                        <a:t>Diabetes, 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88 (40%)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88 (40%)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70 (18%)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70 (18%)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dirty="0">
                          <a:effectLst/>
                        </a:rPr>
                        <a:t>&lt;0.01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6481924"/>
                  </a:ext>
                </a:extLst>
              </a:tr>
              <a:tr h="203496">
                <a:tc gridSpan="2">
                  <a:txBody>
                    <a:bodyPr/>
                    <a:lstStyle/>
                    <a:p>
                      <a:pPr marL="0" marR="0">
                        <a:spcBef>
                          <a:spcPts val="600"/>
                        </a:spcBef>
                        <a:spcAft>
                          <a:spcPts val="0"/>
                        </a:spcAft>
                      </a:pPr>
                      <a:r>
                        <a:rPr lang="en-US" sz="1800">
                          <a:effectLst/>
                        </a:rPr>
                        <a:t>Hypertension, 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dirty="0">
                          <a:effectLst/>
                        </a:rPr>
                        <a:t>199 (90%)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dirty="0">
                          <a:effectLst/>
                        </a:rPr>
                        <a:t>199 (90%)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dirty="0">
                          <a:effectLst/>
                        </a:rPr>
                        <a:t>144 (38%)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144 (38%)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&lt;0.001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7734188"/>
                  </a:ext>
                </a:extLst>
              </a:tr>
              <a:tr h="491782">
                <a:tc gridSpan="2">
                  <a:txBody>
                    <a:bodyPr/>
                    <a:lstStyle/>
                    <a:p>
                      <a:pPr marL="0" marR="0">
                        <a:spcBef>
                          <a:spcPts val="600"/>
                        </a:spcBef>
                        <a:spcAft>
                          <a:spcPts val="0"/>
                        </a:spcAft>
                      </a:pPr>
                      <a:r>
                        <a:rPr lang="en-US" sz="1800" dirty="0">
                          <a:effectLst/>
                        </a:rPr>
                        <a:t>Organ Transplant    (not Kidney), n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dirty="0">
                          <a:effectLst/>
                        </a:rPr>
                        <a:t>38</a:t>
                      </a:r>
                    </a:p>
                    <a:p>
                      <a:pPr marL="0" marR="0" algn="r">
                        <a:spcBef>
                          <a:spcPts val="600"/>
                        </a:spcBef>
                        <a:spcAft>
                          <a:spcPts val="0"/>
                        </a:spcAft>
                      </a:pPr>
                      <a:r>
                        <a:rPr lang="en-US" sz="1800" dirty="0">
                          <a:effectLst/>
                        </a:rPr>
                        <a:t>(17%)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38</a:t>
                      </a:r>
                    </a:p>
                    <a:p>
                      <a:pPr marL="0" marR="0" algn="r">
                        <a:spcBef>
                          <a:spcPts val="600"/>
                        </a:spcBef>
                        <a:spcAft>
                          <a:spcPts val="0"/>
                        </a:spcAft>
                      </a:pPr>
                      <a:r>
                        <a:rPr lang="en-US" sz="1800">
                          <a:effectLst/>
                        </a:rPr>
                        <a:t>(17%)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113</a:t>
                      </a:r>
                    </a:p>
                    <a:p>
                      <a:pPr marL="0" marR="0" algn="r">
                        <a:spcBef>
                          <a:spcPts val="600"/>
                        </a:spcBef>
                        <a:spcAft>
                          <a:spcPts val="0"/>
                        </a:spcAft>
                      </a:pPr>
                      <a:r>
                        <a:rPr lang="en-US" sz="1800">
                          <a:effectLst/>
                        </a:rPr>
                        <a:t>(29%)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113</a:t>
                      </a:r>
                    </a:p>
                    <a:p>
                      <a:pPr marL="0" marR="0" algn="r">
                        <a:spcBef>
                          <a:spcPts val="600"/>
                        </a:spcBef>
                        <a:spcAft>
                          <a:spcPts val="0"/>
                        </a:spcAft>
                      </a:pPr>
                      <a:r>
                        <a:rPr lang="en-US" sz="1800">
                          <a:effectLst/>
                        </a:rPr>
                        <a:t>(29%)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959911"/>
                  </a:ext>
                </a:extLst>
              </a:tr>
              <a:tr h="406992">
                <a:tc gridSpan="2">
                  <a:txBody>
                    <a:bodyPr/>
                    <a:lstStyle/>
                    <a:p>
                      <a:pPr marL="0" marR="0">
                        <a:spcBef>
                          <a:spcPts val="600"/>
                        </a:spcBef>
                        <a:spcAft>
                          <a:spcPts val="0"/>
                        </a:spcAft>
                      </a:pPr>
                      <a:r>
                        <a:rPr lang="en-US" sz="1800" dirty="0">
                          <a:effectLst/>
                        </a:rPr>
                        <a:t>Measured GFR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59±20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dirty="0">
                          <a:effectLst/>
                        </a:rPr>
                        <a:t>59±20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a:effectLst/>
                        </a:rPr>
                        <a:t>74±30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dirty="0">
                          <a:effectLst/>
                        </a:rPr>
                        <a:t>74±30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1366556"/>
                  </a:ext>
                </a:extLst>
              </a:tr>
              <a:tr h="203496">
                <a:tc gridSpan="6">
                  <a:txBody>
                    <a:bodyPr/>
                    <a:lstStyle/>
                    <a:p>
                      <a:pPr marL="0" marR="0">
                        <a:spcBef>
                          <a:spcPts val="600"/>
                        </a:spcBef>
                        <a:spcAft>
                          <a:spcPts val="0"/>
                        </a:spcAft>
                      </a:pPr>
                      <a:r>
                        <a:rPr lang="en-US" sz="1800" dirty="0">
                          <a:effectLst/>
                        </a:rPr>
                        <a:t>Measured GFR group </a:t>
                      </a:r>
                      <a:endParaRPr lang="en-US" sz="1800" dirty="0">
                        <a:effectLst/>
                        <a:latin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pPr marL="0" marR="0" algn="r">
                        <a:spcBef>
                          <a:spcPts val="60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pPr marL="0" marR="0" algn="r">
                        <a:spcBef>
                          <a:spcPts val="60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2565720"/>
                  </a:ext>
                </a:extLst>
              </a:tr>
              <a:tr h="406992">
                <a:tc>
                  <a:txBody>
                    <a:bodyPr/>
                    <a:lstStyle/>
                    <a:p>
                      <a:pPr marL="0" marR="0">
                        <a:spcBef>
                          <a:spcPts val="0"/>
                        </a:spcBef>
                        <a:spcAft>
                          <a:spcPts val="0"/>
                        </a:spcAft>
                      </a:pPr>
                      <a:r>
                        <a:rPr lang="en-US" sz="1800" dirty="0">
                          <a:effectLst/>
                        </a:rPr>
                        <a:t>&lt;15 mL/min/1.73m</a:t>
                      </a:r>
                      <a:r>
                        <a:rPr lang="en-US" sz="1800" baseline="30000" dirty="0">
                          <a:effectLst/>
                        </a:rPr>
                        <a:t>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dirty="0">
                          <a:effectLst/>
                        </a:rPr>
                        <a:t>1</a:t>
                      </a:r>
                    </a:p>
                    <a:p>
                      <a:pPr marL="0" marR="0" algn="r">
                        <a:spcBef>
                          <a:spcPts val="0"/>
                        </a:spcBef>
                        <a:spcAft>
                          <a:spcPts val="0"/>
                        </a:spcAft>
                      </a:pPr>
                      <a:r>
                        <a:rPr lang="en-US" sz="1800" dirty="0">
                          <a:effectLst/>
                        </a:rPr>
                        <a:t>(0.5%)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3</a:t>
                      </a:r>
                    </a:p>
                    <a:p>
                      <a:pPr marL="0" marR="0" algn="r">
                        <a:spcBef>
                          <a:spcPts val="0"/>
                        </a:spcBef>
                        <a:spcAft>
                          <a:spcPts val="0"/>
                        </a:spcAft>
                      </a:pPr>
                      <a:r>
                        <a:rPr lang="en-US" sz="1800">
                          <a:effectLst/>
                        </a:rPr>
                        <a:t>(0.8%)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n.s.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9233266"/>
                  </a:ext>
                </a:extLst>
              </a:tr>
              <a:tr h="406992">
                <a:tc>
                  <a:txBody>
                    <a:bodyPr/>
                    <a:lstStyle/>
                    <a:p>
                      <a:pPr marL="0" marR="0">
                        <a:spcBef>
                          <a:spcPts val="0"/>
                        </a:spcBef>
                        <a:spcAft>
                          <a:spcPts val="0"/>
                        </a:spcAft>
                      </a:pPr>
                      <a:r>
                        <a:rPr lang="en-US" sz="1800">
                          <a:effectLst/>
                        </a:rPr>
                        <a:t>15-29 mL/min/1.73m</a:t>
                      </a:r>
                      <a:r>
                        <a:rPr lang="en-US" sz="1800" baseline="30000">
                          <a:effectLst/>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dirty="0">
                          <a:effectLst/>
                        </a:rPr>
                        <a:t>16</a:t>
                      </a:r>
                    </a:p>
                    <a:p>
                      <a:pPr marL="0" marR="0" algn="r">
                        <a:spcBef>
                          <a:spcPts val="0"/>
                        </a:spcBef>
                        <a:spcAft>
                          <a:spcPts val="0"/>
                        </a:spcAft>
                      </a:pPr>
                      <a:r>
                        <a:rPr lang="en-US" sz="1800" dirty="0">
                          <a:effectLst/>
                        </a:rPr>
                        <a:t>(7.3%)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25</a:t>
                      </a:r>
                    </a:p>
                    <a:p>
                      <a:pPr marL="0" marR="0" algn="r">
                        <a:spcBef>
                          <a:spcPts val="0"/>
                        </a:spcBef>
                        <a:spcAft>
                          <a:spcPts val="0"/>
                        </a:spcAft>
                      </a:pPr>
                      <a:r>
                        <a:rPr lang="en-US" sz="1800">
                          <a:effectLst/>
                        </a:rPr>
                        <a:t>(6.5%)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n.s.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7345529"/>
                  </a:ext>
                </a:extLst>
              </a:tr>
              <a:tr h="406992">
                <a:tc>
                  <a:txBody>
                    <a:bodyPr/>
                    <a:lstStyle/>
                    <a:p>
                      <a:pPr marL="0" marR="0">
                        <a:spcBef>
                          <a:spcPts val="0"/>
                        </a:spcBef>
                        <a:spcAft>
                          <a:spcPts val="0"/>
                        </a:spcAft>
                      </a:pPr>
                      <a:r>
                        <a:rPr lang="en-US" sz="1800">
                          <a:effectLst/>
                        </a:rPr>
                        <a:t>30 to 44 mL/min/1.73m</a:t>
                      </a:r>
                      <a:r>
                        <a:rPr lang="en-US" sz="1800" baseline="30000">
                          <a:effectLst/>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43</a:t>
                      </a:r>
                    </a:p>
                    <a:p>
                      <a:pPr marL="0" marR="0" algn="r">
                        <a:spcBef>
                          <a:spcPts val="0"/>
                        </a:spcBef>
                        <a:spcAft>
                          <a:spcPts val="0"/>
                        </a:spcAft>
                      </a:pPr>
                      <a:r>
                        <a:rPr lang="en-US" sz="1800">
                          <a:effectLst/>
                        </a:rPr>
                        <a:t>(19.5%)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37</a:t>
                      </a:r>
                    </a:p>
                    <a:p>
                      <a:pPr marL="0" marR="0" algn="r">
                        <a:spcBef>
                          <a:spcPts val="0"/>
                        </a:spcBef>
                        <a:spcAft>
                          <a:spcPts val="0"/>
                        </a:spcAft>
                      </a:pPr>
                      <a:r>
                        <a:rPr lang="en-US" sz="1800">
                          <a:effectLst/>
                        </a:rPr>
                        <a:t>(9.7%)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4629123"/>
                  </a:ext>
                </a:extLst>
              </a:tr>
              <a:tr h="406992">
                <a:tc>
                  <a:txBody>
                    <a:bodyPr/>
                    <a:lstStyle/>
                    <a:p>
                      <a:pPr marL="0" marR="0">
                        <a:spcBef>
                          <a:spcPts val="0"/>
                        </a:spcBef>
                        <a:spcAft>
                          <a:spcPts val="0"/>
                        </a:spcAft>
                      </a:pPr>
                      <a:r>
                        <a:rPr lang="en-US" sz="1800">
                          <a:effectLst/>
                        </a:rPr>
                        <a:t>45 to 59 mL/min/1.73m</a:t>
                      </a:r>
                      <a:r>
                        <a:rPr lang="en-US" sz="1800" baseline="30000">
                          <a:effectLst/>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62</a:t>
                      </a:r>
                    </a:p>
                    <a:p>
                      <a:pPr marL="0" marR="0" algn="r">
                        <a:spcBef>
                          <a:spcPts val="0"/>
                        </a:spcBef>
                        <a:spcAft>
                          <a:spcPts val="0"/>
                        </a:spcAft>
                      </a:pPr>
                      <a:r>
                        <a:rPr lang="en-US" sz="1800">
                          <a:effectLst/>
                        </a:rPr>
                        <a:t>(28.2%)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74</a:t>
                      </a:r>
                    </a:p>
                    <a:p>
                      <a:pPr marL="0" marR="0" algn="r">
                        <a:spcBef>
                          <a:spcPts val="0"/>
                        </a:spcBef>
                        <a:spcAft>
                          <a:spcPts val="0"/>
                        </a:spcAft>
                      </a:pPr>
                      <a:r>
                        <a:rPr lang="en-US" sz="1800">
                          <a:effectLst/>
                        </a:rPr>
                        <a:t>(19.4%)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3129053"/>
                  </a:ext>
                </a:extLst>
              </a:tr>
              <a:tr h="406992">
                <a:tc>
                  <a:txBody>
                    <a:bodyPr/>
                    <a:lstStyle/>
                    <a:p>
                      <a:pPr marL="0" marR="0">
                        <a:spcBef>
                          <a:spcPts val="0"/>
                        </a:spcBef>
                        <a:spcAft>
                          <a:spcPts val="0"/>
                        </a:spcAft>
                      </a:pPr>
                      <a:r>
                        <a:rPr lang="en-US" sz="1800">
                          <a:effectLst/>
                        </a:rPr>
                        <a:t>60 to 89 mL/min/1.73m</a:t>
                      </a:r>
                      <a:r>
                        <a:rPr lang="en-US" sz="1800" baseline="30000">
                          <a:effectLst/>
                        </a:rPr>
                        <a:t>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86</a:t>
                      </a:r>
                    </a:p>
                    <a:p>
                      <a:pPr marL="0" marR="0" algn="r">
                        <a:spcBef>
                          <a:spcPts val="0"/>
                        </a:spcBef>
                        <a:spcAft>
                          <a:spcPts val="0"/>
                        </a:spcAft>
                      </a:pPr>
                      <a:r>
                        <a:rPr lang="en-US" sz="1800">
                          <a:effectLst/>
                        </a:rPr>
                        <a:t>(39.1%)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126</a:t>
                      </a:r>
                    </a:p>
                    <a:p>
                      <a:pPr marL="0" marR="0" algn="r">
                        <a:spcBef>
                          <a:spcPts val="0"/>
                        </a:spcBef>
                        <a:spcAft>
                          <a:spcPts val="0"/>
                        </a:spcAft>
                      </a:pPr>
                      <a:r>
                        <a:rPr lang="en-US" sz="1800">
                          <a:effectLst/>
                        </a:rPr>
                        <a:t>(33.0%)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n.s.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0942698"/>
                  </a:ext>
                </a:extLst>
              </a:tr>
              <a:tr h="406992">
                <a:tc>
                  <a:txBody>
                    <a:bodyPr/>
                    <a:lstStyle/>
                    <a:p>
                      <a:pPr marL="0" marR="0">
                        <a:spcBef>
                          <a:spcPts val="0"/>
                        </a:spcBef>
                        <a:spcAft>
                          <a:spcPts val="0"/>
                        </a:spcAft>
                      </a:pPr>
                      <a:r>
                        <a:rPr lang="en-US" sz="1800" dirty="0">
                          <a:effectLst/>
                        </a:rPr>
                        <a:t>≥90 mL/min/1.73m</a:t>
                      </a:r>
                      <a:r>
                        <a:rPr lang="en-US" sz="1800" baseline="30000" dirty="0">
                          <a:effectLst/>
                        </a:rPr>
                        <a:t>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12</a:t>
                      </a:r>
                    </a:p>
                    <a:p>
                      <a:pPr marL="0" marR="0" algn="r">
                        <a:spcBef>
                          <a:spcPts val="0"/>
                        </a:spcBef>
                        <a:spcAft>
                          <a:spcPts val="0"/>
                        </a:spcAft>
                      </a:pPr>
                      <a:r>
                        <a:rPr lang="en-US" sz="1800">
                          <a:effectLst/>
                        </a:rPr>
                        <a:t>(5.5%)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0"/>
                        </a:spcBef>
                        <a:spcAft>
                          <a:spcPts val="0"/>
                        </a:spcAft>
                      </a:pPr>
                      <a:r>
                        <a:rPr lang="en-US" sz="1800">
                          <a:effectLst/>
                        </a:rPr>
                        <a:t>117</a:t>
                      </a:r>
                    </a:p>
                    <a:p>
                      <a:pPr marL="0" marR="0" algn="r">
                        <a:spcBef>
                          <a:spcPts val="0"/>
                        </a:spcBef>
                        <a:spcAft>
                          <a:spcPts val="0"/>
                        </a:spcAft>
                      </a:pPr>
                      <a:r>
                        <a:rPr lang="en-US" sz="1800">
                          <a:effectLst/>
                        </a:rPr>
                        <a:t>(30.6%)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6446540"/>
                  </a:ext>
                </a:extLst>
              </a:tr>
              <a:tr h="203496">
                <a:tc>
                  <a:txBody>
                    <a:bodyPr/>
                    <a:lstStyle/>
                    <a:p>
                      <a:pPr marL="0" marR="0">
                        <a:spcBef>
                          <a:spcPts val="600"/>
                        </a:spcBef>
                        <a:spcAft>
                          <a:spcPts val="0"/>
                        </a:spcAft>
                      </a:pPr>
                      <a:r>
                        <a:rPr lang="en-US" sz="1800">
                          <a:effectLst/>
                        </a:rPr>
                        <a:t>Creatinine, mg/dL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1.40±0.49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1.21±0.57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1963837"/>
                  </a:ext>
                </a:extLst>
              </a:tr>
              <a:tr h="203496">
                <a:tc>
                  <a:txBody>
                    <a:bodyPr/>
                    <a:lstStyle/>
                    <a:p>
                      <a:pPr marL="0" marR="0">
                        <a:spcBef>
                          <a:spcPts val="600"/>
                        </a:spcBef>
                        <a:spcAft>
                          <a:spcPts val="0"/>
                        </a:spcAft>
                      </a:pPr>
                      <a:r>
                        <a:rPr lang="en-US" sz="1800">
                          <a:effectLst/>
                        </a:rPr>
                        <a:t>Cystatin C, mg/L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1.53±0.55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1.31±0.62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0560379"/>
                  </a:ext>
                </a:extLst>
              </a:tr>
              <a:tr h="203496">
                <a:tc>
                  <a:txBody>
                    <a:bodyPr/>
                    <a:lstStyle/>
                    <a:p>
                      <a:pPr marL="0" marR="0">
                        <a:spcBef>
                          <a:spcPts val="600"/>
                        </a:spcBef>
                        <a:spcAft>
                          <a:spcPts val="0"/>
                        </a:spcAft>
                      </a:pPr>
                      <a:r>
                        <a:rPr lang="en-US" sz="1800">
                          <a:effectLst/>
                        </a:rPr>
                        <a:t>Myo-inositol, µmol/L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78.3±25.5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68.0±03.3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a:effectLst/>
                        </a:rPr>
                        <a:t>&lt;0.01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7125086"/>
                  </a:ext>
                </a:extLst>
              </a:tr>
              <a:tr h="203496">
                <a:tc>
                  <a:txBody>
                    <a:bodyPr/>
                    <a:lstStyle/>
                    <a:p>
                      <a:pPr marL="0" marR="0">
                        <a:spcBef>
                          <a:spcPts val="600"/>
                        </a:spcBef>
                        <a:spcAft>
                          <a:spcPts val="0"/>
                        </a:spcAft>
                      </a:pPr>
                      <a:r>
                        <a:rPr lang="en-US" sz="1800" dirty="0">
                          <a:effectLst/>
                        </a:rPr>
                        <a:t>Valine, µmol/L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318±71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r">
                        <a:spcBef>
                          <a:spcPts val="600"/>
                        </a:spcBef>
                        <a:spcAft>
                          <a:spcPts val="0"/>
                        </a:spcAft>
                      </a:pPr>
                      <a:r>
                        <a:rPr lang="en-US" sz="1800">
                          <a:effectLst/>
                        </a:rPr>
                        <a:t>298±75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r">
                        <a:spcBef>
                          <a:spcPts val="60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600"/>
                        </a:spcBef>
                        <a:spcAft>
                          <a:spcPts val="0"/>
                        </a:spcAft>
                      </a:pPr>
                      <a:r>
                        <a:rPr lang="en-US" sz="1800" dirty="0">
                          <a:effectLst/>
                        </a:rPr>
                        <a:t>&lt;0.01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7975299"/>
                  </a:ext>
                </a:extLst>
              </a:tr>
            </a:tbl>
          </a:graphicData>
        </a:graphic>
      </p:graphicFrame>
      <p:sp>
        <p:nvSpPr>
          <p:cNvPr id="9" name="Text Box 59">
            <a:extLst>
              <a:ext uri="{FF2B5EF4-FFF2-40B4-BE49-F238E27FC236}">
                <a16:creationId xmlns:a16="http://schemas.microsoft.com/office/drawing/2014/main" id="{E9FD6C45-5AE7-D064-C0F6-759F0637AEB7}"/>
              </a:ext>
            </a:extLst>
          </p:cNvPr>
          <p:cNvSpPr txBox="1">
            <a:spLocks noChangeArrowheads="1"/>
          </p:cNvSpPr>
          <p:nvPr/>
        </p:nvSpPr>
        <p:spPr bwMode="auto">
          <a:xfrm>
            <a:off x="14826168" y="7164194"/>
            <a:ext cx="6355080" cy="548640"/>
          </a:xfrm>
          <a:prstGeom prst="rect">
            <a:avLst/>
          </a:prstGeom>
          <a:noFill/>
          <a:ln>
            <a:noFill/>
          </a:ln>
          <a:effectLst/>
        </p:spPr>
        <p:txBody>
          <a:bodyPr wrap="square" lIns="228600" anchor="ctr" anchorCtr="0">
            <a:noAutofit/>
          </a:bodyPr>
          <a:lstStyle>
            <a:defPPr>
              <a:defRPr lang="en-US"/>
            </a:defPPr>
            <a:lvl1pPr defTabSz="2638425">
              <a:spcBef>
                <a:spcPct val="50000"/>
              </a:spcBef>
              <a:defRPr sz="2800" b="1">
                <a:solidFill>
                  <a:schemeClr val="accent1"/>
                </a:solidFill>
              </a:defRPr>
            </a:lvl1pPr>
            <a:lvl2pPr defTabSz="2638425"/>
            <a:lvl3pPr defTabSz="2638425"/>
            <a:lvl4pPr defTabSz="2638425"/>
            <a:lvl5pPr defTabSz="2638425"/>
            <a:lvl6pPr defTabSz="2638425" fontAlgn="base">
              <a:spcBef>
                <a:spcPct val="0"/>
              </a:spcBef>
              <a:spcAft>
                <a:spcPct val="0"/>
              </a:spcAft>
            </a:lvl6pPr>
            <a:lvl7pPr defTabSz="2638425" fontAlgn="base">
              <a:spcBef>
                <a:spcPct val="0"/>
              </a:spcBef>
              <a:spcAft>
                <a:spcPct val="0"/>
              </a:spcAft>
            </a:lvl7pPr>
            <a:lvl8pPr defTabSz="2638425" fontAlgn="base">
              <a:spcBef>
                <a:spcPct val="0"/>
              </a:spcBef>
              <a:spcAft>
                <a:spcPct val="0"/>
              </a:spcAft>
            </a:lvl8pPr>
            <a:lvl9pPr defTabSz="2638425" fontAlgn="base">
              <a:spcBef>
                <a:spcPct val="0"/>
              </a:spcBef>
              <a:spcAft>
                <a:spcPct val="0"/>
              </a:spcAft>
            </a:lvl9pPr>
          </a:lstStyle>
          <a:p>
            <a:r>
              <a:rPr lang="en-US" dirty="0"/>
              <a:t>Figure 1</a:t>
            </a:r>
          </a:p>
        </p:txBody>
      </p:sp>
      <p:pic>
        <p:nvPicPr>
          <p:cNvPr id="16" name="Picture 15" descr="Chart, scatter chart&#10;&#10;Description automatically generated">
            <a:extLst>
              <a:ext uri="{FF2B5EF4-FFF2-40B4-BE49-F238E27FC236}">
                <a16:creationId xmlns:a16="http://schemas.microsoft.com/office/drawing/2014/main" id="{A14B4AC3-4C5A-E3EA-6A12-3385B05FB997}"/>
              </a:ext>
            </a:extLst>
          </p:cNvPr>
          <p:cNvPicPr>
            <a:picLocks noChangeAspect="1"/>
          </p:cNvPicPr>
          <p:nvPr/>
        </p:nvPicPr>
        <p:blipFill>
          <a:blip r:embed="rId5"/>
          <a:stretch>
            <a:fillRect/>
          </a:stretch>
        </p:blipFill>
        <p:spPr>
          <a:xfrm>
            <a:off x="15040541" y="7820583"/>
            <a:ext cx="5838259" cy="6773646"/>
          </a:xfrm>
          <a:prstGeom prst="rect">
            <a:avLst/>
          </a:prstGeom>
        </p:spPr>
      </p:pic>
      <p:pic>
        <p:nvPicPr>
          <p:cNvPr id="21" name="Picture 20">
            <a:extLst>
              <a:ext uri="{FF2B5EF4-FFF2-40B4-BE49-F238E27FC236}">
                <a16:creationId xmlns:a16="http://schemas.microsoft.com/office/drawing/2014/main" id="{209C7EC7-9490-2CD6-E3D8-F75499516FB4}"/>
              </a:ext>
            </a:extLst>
          </p:cNvPr>
          <p:cNvPicPr>
            <a:picLocks noChangeAspect="1"/>
          </p:cNvPicPr>
          <p:nvPr/>
        </p:nvPicPr>
        <p:blipFill>
          <a:blip r:embed="rId6"/>
          <a:stretch>
            <a:fillRect/>
          </a:stretch>
        </p:blipFill>
        <p:spPr>
          <a:xfrm>
            <a:off x="28592428" y="3873802"/>
            <a:ext cx="5926172" cy="3526661"/>
          </a:xfrm>
          <a:prstGeom prst="rect">
            <a:avLst/>
          </a:prstGeom>
        </p:spPr>
      </p:pic>
      <p:pic>
        <p:nvPicPr>
          <p:cNvPr id="1026" name="Picture 2" descr="numares HEALTH">
            <a:extLst>
              <a:ext uri="{FF2B5EF4-FFF2-40B4-BE49-F238E27FC236}">
                <a16:creationId xmlns:a16="http://schemas.microsoft.com/office/drawing/2014/main" id="{EE9321F2-468D-B2F0-981C-4B6AF57C0F9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00056" y="757198"/>
            <a:ext cx="2729144" cy="977604"/>
          </a:xfrm>
          <a:prstGeom prst="rect">
            <a:avLst/>
          </a:prstGeom>
          <a:noFill/>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2727331127"/>
      </p:ext>
    </p:extLst>
  </p:cSld>
  <p:clrMapOvr>
    <a:masterClrMapping/>
  </p:clrMapOvr>
</p:sld>
</file>

<file path=ppt/theme/theme1.xml><?xml version="1.0" encoding="utf-8"?>
<a:theme xmlns:a="http://schemas.openxmlformats.org/drawingml/2006/main" name="Custom Design">
  <a:themeElements>
    <a:clrScheme name="Mayo_2020">
      <a:dk1>
        <a:srgbClr val="000000"/>
      </a:dk1>
      <a:lt1>
        <a:srgbClr val="FFFFFF"/>
      </a:lt1>
      <a:dk2>
        <a:srgbClr val="000000"/>
      </a:dk2>
      <a:lt2>
        <a:srgbClr val="FFFFFF"/>
      </a:lt2>
      <a:accent1>
        <a:srgbClr val="0057B8"/>
      </a:accent1>
      <a:accent2>
        <a:srgbClr val="009CDE"/>
      </a:accent2>
      <a:accent3>
        <a:srgbClr val="FFC845"/>
      </a:accent3>
      <a:accent4>
        <a:srgbClr val="00873E"/>
      </a:accent4>
      <a:accent5>
        <a:srgbClr val="8246AF"/>
      </a:accent5>
      <a:accent6>
        <a:srgbClr val="E3002B"/>
      </a:accent6>
      <a:hlink>
        <a:srgbClr val="009CDE"/>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TemplafyTemplateConfiguration><![CDATA[{"elementsMetadata":[],"transformationConfigurations":[],"templateName":"PPT_MC_Poster_Template_4x8_94x35","templateDescription":"Horizontal Poster Template 4x8 or 94x35","enableDocumentContentUpdater":false,"version":"2.0"}]]></TemplafyTemplateConfiguration>
</file>

<file path=customXml/item2.xml><?xml version="1.0" encoding="utf-8"?>
<TemplafyFormConfiguration><![CDATA[{"formFields":[],"formDataEntries":[]}]]></TemplafyFormConfiguration>
</file>

<file path=customXml/item3.xml><?xml version="1.0" encoding="utf-8"?>
<TemplafySlideTemplateConfiguration><![CDATA[{"slideVersion":1,"isValidatorEnabled":false,"isLocked":false,"elementsMetadata":[],"slideId":"637914487684159524","enableDocumentContentUpdater":false,"version":"2.0"}]]></TemplafySlideTemplateConfiguration>
</file>

<file path=customXml/item4.xml><?xml version="1.0" encoding="utf-8"?>
<TemplafySlideFormConfiguration><![CDATA[{"formFields":[],"formDataEntries":[]}]]></TemplafySlideFormConfiguration>
</file>

<file path=customXml/itemProps1.xml><?xml version="1.0" encoding="utf-8"?>
<ds:datastoreItem xmlns:ds="http://schemas.openxmlformats.org/officeDocument/2006/customXml" ds:itemID="{7A40ECDA-6CCF-48C4-A08E-088EF84C4568}">
  <ds:schemaRefs/>
</ds:datastoreItem>
</file>

<file path=customXml/itemProps2.xml><?xml version="1.0" encoding="utf-8"?>
<ds:datastoreItem xmlns:ds="http://schemas.openxmlformats.org/officeDocument/2006/customXml" ds:itemID="{05AB0902-C3E8-4B24-80A2-C138439B85D2}">
  <ds:schemaRefs/>
</ds:datastoreItem>
</file>

<file path=customXml/itemProps3.xml><?xml version="1.0" encoding="utf-8"?>
<ds:datastoreItem xmlns:ds="http://schemas.openxmlformats.org/officeDocument/2006/customXml" ds:itemID="{AE6F4F0A-2A30-4B25-9D39-5579AD7E3D67}">
  <ds:schemaRefs/>
</ds:datastoreItem>
</file>

<file path=customXml/itemProps4.xml><?xml version="1.0" encoding="utf-8"?>
<ds:datastoreItem xmlns:ds="http://schemas.openxmlformats.org/officeDocument/2006/customXml" ds:itemID="{813070D9-DA60-4C19-B249-086CE9E1AB36}">
  <ds:schemaRefs/>
</ds:datastoreItem>
</file>

<file path=docMetadata/LabelInfo.xml><?xml version="1.0" encoding="utf-8"?>
<clbl:labelList xmlns:clbl="http://schemas.microsoft.com/office/2020/mipLabelMetadata">
  <clbl:label id="{a25fff9c-3f63-4fb2-9a8a-d9bdd0321f9a}" enabled="0" method="" siteId="{a25fff9c-3f63-4fb2-9a8a-d9bdd0321f9a}" removed="1"/>
</clbl:labelList>
</file>

<file path=docProps/app.xml><?xml version="1.0" encoding="utf-8"?>
<Properties xmlns="http://schemas.openxmlformats.org/officeDocument/2006/extended-properties" xmlns:vt="http://schemas.openxmlformats.org/officeDocument/2006/docPropsVTypes">
  <Template>MC_Self-Service_Scientific_Poster_4x8_Blue17</Template>
  <TotalTime>0</TotalTime>
  <Words>1226</Words>
  <Application>Microsoft Office PowerPoint</Application>
  <PresentationFormat>Custom</PresentationFormat>
  <Paragraphs>258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Custom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Goes Here Poster Title Goes Here Poster Title Goes Here Poster Title Goes Here  Title Goes Here Poster Title Goes Here Poster Title Goes Here Poster Title Goes Here</dc:title>
  <dc:creator>Freelance Design</dc:creator>
  <dc:description>v2.1</dc:description>
  <cp:lastModifiedBy>Alison Ruffin</cp:lastModifiedBy>
  <cp:revision>177</cp:revision>
  <dcterms:created xsi:type="dcterms:W3CDTF">2022-10-25T20:55:01Z</dcterms:created>
  <dcterms:modified xsi:type="dcterms:W3CDTF">2022-12-19T16:42:00Z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2022-06-21T22:52:48</vt:lpwstr>
  </property>
  <property fmtid="{D5CDD505-2E9C-101B-9397-08002B2CF9AE}" pid="3" name="TemplafyTenantId">
    <vt:lpwstr>mcbrandtemplates</vt:lpwstr>
  </property>
  <property fmtid="{D5CDD505-2E9C-101B-9397-08002B2CF9AE}" pid="4" name="TemplafyTemplateId">
    <vt:lpwstr>637425528082737747</vt:lpwstr>
  </property>
  <property fmtid="{D5CDD505-2E9C-101B-9397-08002B2CF9AE}" pid="5" name="TemplafyUserProfileId">
    <vt:lpwstr>637802053518534995</vt:lpwstr>
  </property>
  <property fmtid="{D5CDD505-2E9C-101B-9397-08002B2CF9AE}" pid="6" name="TemplafyFromBlank">
    <vt:bool>false</vt:bool>
  </property>
</Properties>
</file>